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sldIdLst>
    <p:sldId id="256" r:id="rId2"/>
    <p:sldId id="257" r:id="rId3"/>
    <p:sldId id="258" r:id="rId4"/>
    <p:sldId id="259" r:id="rId5"/>
    <p:sldId id="305" r:id="rId6"/>
    <p:sldId id="306" r:id="rId7"/>
    <p:sldId id="264" r:id="rId8"/>
    <p:sldId id="260" r:id="rId9"/>
    <p:sldId id="261" r:id="rId10"/>
    <p:sldId id="265" r:id="rId11"/>
    <p:sldId id="310" r:id="rId12"/>
    <p:sldId id="268" r:id="rId13"/>
    <p:sldId id="266" r:id="rId14"/>
    <p:sldId id="267" r:id="rId15"/>
    <p:sldId id="272" r:id="rId16"/>
    <p:sldId id="262" r:id="rId17"/>
    <p:sldId id="263" r:id="rId18"/>
    <p:sldId id="271" r:id="rId19"/>
    <p:sldId id="307" r:id="rId20"/>
    <p:sldId id="269" r:id="rId21"/>
    <p:sldId id="270" r:id="rId22"/>
    <p:sldId id="274" r:id="rId23"/>
    <p:sldId id="273" r:id="rId24"/>
    <p:sldId id="275" r:id="rId25"/>
    <p:sldId id="276" r:id="rId26"/>
    <p:sldId id="281" r:id="rId27"/>
    <p:sldId id="279" r:id="rId28"/>
    <p:sldId id="277" r:id="rId29"/>
    <p:sldId id="282" r:id="rId30"/>
    <p:sldId id="283" r:id="rId31"/>
    <p:sldId id="288" r:id="rId32"/>
    <p:sldId id="285" r:id="rId33"/>
    <p:sldId id="286" r:id="rId34"/>
    <p:sldId id="287" r:id="rId35"/>
    <p:sldId id="278" r:id="rId36"/>
    <p:sldId id="289" r:id="rId37"/>
    <p:sldId id="308" r:id="rId38"/>
    <p:sldId id="311" r:id="rId39"/>
    <p:sldId id="309" r:id="rId40"/>
    <p:sldId id="293" r:id="rId41"/>
    <p:sldId id="294" r:id="rId42"/>
    <p:sldId id="312" r:id="rId43"/>
    <p:sldId id="297" r:id="rId44"/>
    <p:sldId id="298" r:id="rId45"/>
    <p:sldId id="299" r:id="rId46"/>
    <p:sldId id="300" r:id="rId47"/>
    <p:sldId id="313" r:id="rId48"/>
    <p:sldId id="304" r:id="rId49"/>
    <p:sldId id="301" r:id="rId50"/>
    <p:sldId id="302" r:id="rId51"/>
    <p:sldId id="303"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80000"/>
  </p:clrMru>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8"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os\Zafra%2009%20-%2010\KPI\Indicadores%20Semana%2019\ca&#241;a%20preparada%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txPr>
        <a:bodyPr/>
        <a:lstStyle/>
        <a:p>
          <a:pPr>
            <a:defRPr>
              <a:solidFill>
                <a:schemeClr val="bg1"/>
              </a:solidFill>
            </a:defRPr>
          </a:pPr>
          <a:endParaRPr lang="es-MX"/>
        </a:p>
      </c:txPr>
    </c:title>
    <c:plotArea>
      <c:layout>
        <c:manualLayout>
          <c:layoutTarget val="inner"/>
          <c:xMode val="edge"/>
          <c:yMode val="edge"/>
          <c:x val="0.10154231772323066"/>
          <c:y val="8.7692725516854586E-2"/>
          <c:w val="0.81160373133310515"/>
          <c:h val="0.67329341867642212"/>
        </c:manualLayout>
      </c:layout>
      <c:scatterChart>
        <c:scatterStyle val="lineMarker"/>
        <c:ser>
          <c:idx val="0"/>
          <c:order val="0"/>
          <c:tx>
            <c:strRef>
              <c:f>Potencias!$F$3</c:f>
              <c:strCache>
                <c:ptCount val="1"/>
                <c:pt idx="0">
                  <c:v>Potencias picadoras</c:v>
                </c:pt>
              </c:strCache>
            </c:strRef>
          </c:tx>
          <c:marker>
            <c:symbol val="none"/>
          </c:marker>
          <c:xVal>
            <c:numRef>
              <c:f>Potencias!$B$4:$B$137</c:f>
              <c:numCache>
                <c:formatCode>dd/mm/yyyy</c:formatCode>
                <c:ptCount val="134"/>
                <c:pt idx="0">
                  <c:v>40140</c:v>
                </c:pt>
                <c:pt idx="1">
                  <c:v>40141</c:v>
                </c:pt>
                <c:pt idx="2">
                  <c:v>40142</c:v>
                </c:pt>
                <c:pt idx="3">
                  <c:v>40143</c:v>
                </c:pt>
                <c:pt idx="4">
                  <c:v>40144</c:v>
                </c:pt>
                <c:pt idx="5">
                  <c:v>40145</c:v>
                </c:pt>
                <c:pt idx="6">
                  <c:v>40146</c:v>
                </c:pt>
                <c:pt idx="7">
                  <c:v>40147</c:v>
                </c:pt>
                <c:pt idx="8">
                  <c:v>40148</c:v>
                </c:pt>
                <c:pt idx="9">
                  <c:v>40149</c:v>
                </c:pt>
                <c:pt idx="10">
                  <c:v>40150</c:v>
                </c:pt>
                <c:pt idx="11">
                  <c:v>40151</c:v>
                </c:pt>
                <c:pt idx="12">
                  <c:v>40152</c:v>
                </c:pt>
                <c:pt idx="13">
                  <c:v>40153</c:v>
                </c:pt>
                <c:pt idx="14">
                  <c:v>40154</c:v>
                </c:pt>
                <c:pt idx="15">
                  <c:v>40155</c:v>
                </c:pt>
                <c:pt idx="16">
                  <c:v>40156</c:v>
                </c:pt>
                <c:pt idx="17">
                  <c:v>40157</c:v>
                </c:pt>
                <c:pt idx="18">
                  <c:v>40158</c:v>
                </c:pt>
                <c:pt idx="19">
                  <c:v>40159</c:v>
                </c:pt>
                <c:pt idx="20">
                  <c:v>40160</c:v>
                </c:pt>
                <c:pt idx="21">
                  <c:v>40161</c:v>
                </c:pt>
                <c:pt idx="22">
                  <c:v>40162</c:v>
                </c:pt>
                <c:pt idx="23">
                  <c:v>40163</c:v>
                </c:pt>
                <c:pt idx="24">
                  <c:v>40164</c:v>
                </c:pt>
                <c:pt idx="25">
                  <c:v>40165</c:v>
                </c:pt>
                <c:pt idx="26">
                  <c:v>40166</c:v>
                </c:pt>
                <c:pt idx="27">
                  <c:v>40167</c:v>
                </c:pt>
                <c:pt idx="28">
                  <c:v>40168</c:v>
                </c:pt>
                <c:pt idx="29">
                  <c:v>40169</c:v>
                </c:pt>
                <c:pt idx="30">
                  <c:v>40170</c:v>
                </c:pt>
                <c:pt idx="31">
                  <c:v>40171</c:v>
                </c:pt>
                <c:pt idx="32">
                  <c:v>40172</c:v>
                </c:pt>
                <c:pt idx="33">
                  <c:v>40173</c:v>
                </c:pt>
                <c:pt idx="34">
                  <c:v>40174</c:v>
                </c:pt>
                <c:pt idx="35">
                  <c:v>40175</c:v>
                </c:pt>
                <c:pt idx="36">
                  <c:v>40176</c:v>
                </c:pt>
                <c:pt idx="37">
                  <c:v>40177</c:v>
                </c:pt>
                <c:pt idx="38">
                  <c:v>40178</c:v>
                </c:pt>
                <c:pt idx="39">
                  <c:v>40179</c:v>
                </c:pt>
                <c:pt idx="40">
                  <c:v>40180</c:v>
                </c:pt>
                <c:pt idx="41">
                  <c:v>40181</c:v>
                </c:pt>
                <c:pt idx="42">
                  <c:v>40182</c:v>
                </c:pt>
                <c:pt idx="43">
                  <c:v>40183</c:v>
                </c:pt>
                <c:pt idx="44">
                  <c:v>40184</c:v>
                </c:pt>
                <c:pt idx="45">
                  <c:v>40185</c:v>
                </c:pt>
                <c:pt idx="46">
                  <c:v>40186</c:v>
                </c:pt>
                <c:pt idx="47">
                  <c:v>40187</c:v>
                </c:pt>
                <c:pt idx="48">
                  <c:v>40188</c:v>
                </c:pt>
                <c:pt idx="49">
                  <c:v>40189</c:v>
                </c:pt>
                <c:pt idx="50">
                  <c:v>40190</c:v>
                </c:pt>
                <c:pt idx="51">
                  <c:v>40191</c:v>
                </c:pt>
                <c:pt idx="52">
                  <c:v>40192</c:v>
                </c:pt>
                <c:pt idx="53">
                  <c:v>40193</c:v>
                </c:pt>
                <c:pt idx="54">
                  <c:v>40194</c:v>
                </c:pt>
                <c:pt idx="55">
                  <c:v>40195</c:v>
                </c:pt>
                <c:pt idx="56">
                  <c:v>40196</c:v>
                </c:pt>
                <c:pt idx="57">
                  <c:v>40197</c:v>
                </c:pt>
                <c:pt idx="58">
                  <c:v>40198</c:v>
                </c:pt>
                <c:pt idx="59">
                  <c:v>40199</c:v>
                </c:pt>
                <c:pt idx="60">
                  <c:v>40200</c:v>
                </c:pt>
                <c:pt idx="61">
                  <c:v>40201</c:v>
                </c:pt>
                <c:pt idx="62">
                  <c:v>40202</c:v>
                </c:pt>
                <c:pt idx="63">
                  <c:v>40203</c:v>
                </c:pt>
                <c:pt idx="64">
                  <c:v>40204</c:v>
                </c:pt>
                <c:pt idx="65">
                  <c:v>40205</c:v>
                </c:pt>
                <c:pt idx="66">
                  <c:v>40206</c:v>
                </c:pt>
                <c:pt idx="67">
                  <c:v>40207</c:v>
                </c:pt>
                <c:pt idx="68">
                  <c:v>40208</c:v>
                </c:pt>
                <c:pt idx="69">
                  <c:v>40209</c:v>
                </c:pt>
                <c:pt idx="70">
                  <c:v>40210</c:v>
                </c:pt>
                <c:pt idx="71">
                  <c:v>40211</c:v>
                </c:pt>
                <c:pt idx="72">
                  <c:v>40212</c:v>
                </c:pt>
                <c:pt idx="73">
                  <c:v>40213</c:v>
                </c:pt>
                <c:pt idx="74">
                  <c:v>40214</c:v>
                </c:pt>
                <c:pt idx="75">
                  <c:v>40215</c:v>
                </c:pt>
                <c:pt idx="76">
                  <c:v>40216</c:v>
                </c:pt>
                <c:pt idx="77">
                  <c:v>40217</c:v>
                </c:pt>
                <c:pt idx="78">
                  <c:v>40218</c:v>
                </c:pt>
                <c:pt idx="79">
                  <c:v>40219</c:v>
                </c:pt>
                <c:pt idx="80">
                  <c:v>40220</c:v>
                </c:pt>
                <c:pt idx="81">
                  <c:v>40221</c:v>
                </c:pt>
                <c:pt idx="82">
                  <c:v>40222</c:v>
                </c:pt>
                <c:pt idx="83">
                  <c:v>40223</c:v>
                </c:pt>
                <c:pt idx="84">
                  <c:v>40224</c:v>
                </c:pt>
                <c:pt idx="85">
                  <c:v>40225</c:v>
                </c:pt>
                <c:pt idx="86">
                  <c:v>40226</c:v>
                </c:pt>
                <c:pt idx="87">
                  <c:v>40227</c:v>
                </c:pt>
                <c:pt idx="88">
                  <c:v>40228</c:v>
                </c:pt>
                <c:pt idx="89">
                  <c:v>40229</c:v>
                </c:pt>
                <c:pt idx="90">
                  <c:v>40230</c:v>
                </c:pt>
                <c:pt idx="91">
                  <c:v>40231</c:v>
                </c:pt>
                <c:pt idx="92">
                  <c:v>40232</c:v>
                </c:pt>
                <c:pt idx="93">
                  <c:v>40233</c:v>
                </c:pt>
                <c:pt idx="94">
                  <c:v>40234</c:v>
                </c:pt>
                <c:pt idx="95">
                  <c:v>40235</c:v>
                </c:pt>
                <c:pt idx="96">
                  <c:v>40236</c:v>
                </c:pt>
                <c:pt idx="97">
                  <c:v>40237</c:v>
                </c:pt>
                <c:pt idx="98">
                  <c:v>40238</c:v>
                </c:pt>
                <c:pt idx="99">
                  <c:v>40239</c:v>
                </c:pt>
                <c:pt idx="100">
                  <c:v>40240</c:v>
                </c:pt>
                <c:pt idx="101">
                  <c:v>40241</c:v>
                </c:pt>
                <c:pt idx="102">
                  <c:v>40242</c:v>
                </c:pt>
                <c:pt idx="103">
                  <c:v>40243</c:v>
                </c:pt>
                <c:pt idx="104">
                  <c:v>40244</c:v>
                </c:pt>
                <c:pt idx="105">
                  <c:v>40245</c:v>
                </c:pt>
                <c:pt idx="106">
                  <c:v>40246</c:v>
                </c:pt>
                <c:pt idx="107">
                  <c:v>40247</c:v>
                </c:pt>
                <c:pt idx="108">
                  <c:v>40248</c:v>
                </c:pt>
                <c:pt idx="109">
                  <c:v>40249</c:v>
                </c:pt>
                <c:pt idx="110">
                  <c:v>40250</c:v>
                </c:pt>
                <c:pt idx="111">
                  <c:v>40251</c:v>
                </c:pt>
                <c:pt idx="112">
                  <c:v>40252</c:v>
                </c:pt>
                <c:pt idx="113">
                  <c:v>40253</c:v>
                </c:pt>
                <c:pt idx="114">
                  <c:v>40254</c:v>
                </c:pt>
                <c:pt idx="115">
                  <c:v>40255</c:v>
                </c:pt>
                <c:pt idx="116">
                  <c:v>40256</c:v>
                </c:pt>
                <c:pt idx="117">
                  <c:v>40257</c:v>
                </c:pt>
                <c:pt idx="118">
                  <c:v>40258</c:v>
                </c:pt>
                <c:pt idx="119">
                  <c:v>40259</c:v>
                </c:pt>
                <c:pt idx="120">
                  <c:v>40260</c:v>
                </c:pt>
                <c:pt idx="121">
                  <c:v>40261</c:v>
                </c:pt>
                <c:pt idx="122">
                  <c:v>40262</c:v>
                </c:pt>
                <c:pt idx="123">
                  <c:v>40263</c:v>
                </c:pt>
                <c:pt idx="124">
                  <c:v>40264</c:v>
                </c:pt>
                <c:pt idx="125">
                  <c:v>40265</c:v>
                </c:pt>
                <c:pt idx="126">
                  <c:v>40266</c:v>
                </c:pt>
                <c:pt idx="127">
                  <c:v>40267</c:v>
                </c:pt>
                <c:pt idx="128">
                  <c:v>40268</c:v>
                </c:pt>
                <c:pt idx="129">
                  <c:v>40269</c:v>
                </c:pt>
                <c:pt idx="130">
                  <c:v>40270</c:v>
                </c:pt>
                <c:pt idx="131">
                  <c:v>40271</c:v>
                </c:pt>
                <c:pt idx="132">
                  <c:v>40272</c:v>
                </c:pt>
                <c:pt idx="133">
                  <c:v>40273</c:v>
                </c:pt>
              </c:numCache>
            </c:numRef>
          </c:xVal>
          <c:yVal>
            <c:numRef>
              <c:f>Potencias!$F$4:$F$137</c:f>
              <c:numCache>
                <c:formatCode>0.00</c:formatCode>
                <c:ptCount val="134"/>
                <c:pt idx="0">
                  <c:v>439.64679283825916</c:v>
                </c:pt>
                <c:pt idx="1">
                  <c:v>898.31643659092947</c:v>
                </c:pt>
                <c:pt idx="2">
                  <c:v>1109.5939158643196</c:v>
                </c:pt>
                <c:pt idx="3">
                  <c:v>1291.9308836011849</c:v>
                </c:pt>
                <c:pt idx="4">
                  <c:v>1269.6304073321492</c:v>
                </c:pt>
                <c:pt idx="5">
                  <c:v>1293.37503744982</c:v>
                </c:pt>
                <c:pt idx="6">
                  <c:v>1406.7247760801483</c:v>
                </c:pt>
                <c:pt idx="7">
                  <c:v>1382.7359361298002</c:v>
                </c:pt>
                <c:pt idx="8">
                  <c:v>1292.1644251604328</c:v>
                </c:pt>
                <c:pt idx="9">
                  <c:v>1429.8762873817861</c:v>
                </c:pt>
                <c:pt idx="10">
                  <c:v>1383.6822356912528</c:v>
                </c:pt>
                <c:pt idx="11">
                  <c:v>1250.7666891369811</c:v>
                </c:pt>
                <c:pt idx="12">
                  <c:v>1384.5085275673891</c:v>
                </c:pt>
                <c:pt idx="13">
                  <c:v>1496.7231047306573</c:v>
                </c:pt>
                <c:pt idx="14">
                  <c:v>1341.7685468257419</c:v>
                </c:pt>
                <c:pt idx="15">
                  <c:v>1519.8797890257063</c:v>
                </c:pt>
                <c:pt idx="16">
                  <c:v>1458.3007552902411</c:v>
                </c:pt>
                <c:pt idx="17">
                  <c:v>1462.5581469042997</c:v>
                </c:pt>
                <c:pt idx="18">
                  <c:v>1420.8890584904052</c:v>
                </c:pt>
                <c:pt idx="19">
                  <c:v>1496.6519684158748</c:v>
                </c:pt>
                <c:pt idx="20">
                  <c:v>1513.8540556888422</c:v>
                </c:pt>
                <c:pt idx="21">
                  <c:v>1447.6634296279835</c:v>
                </c:pt>
                <c:pt idx="22">
                  <c:v>1545.0101339608764</c:v>
                </c:pt>
                <c:pt idx="23">
                  <c:v>1447.5571902410975</c:v>
                </c:pt>
                <c:pt idx="24">
                  <c:v>1556.2035936858451</c:v>
                </c:pt>
                <c:pt idx="25">
                  <c:v>1590.9381669051961</c:v>
                </c:pt>
                <c:pt idx="26">
                  <c:v>1514.3482725225078</c:v>
                </c:pt>
                <c:pt idx="27">
                  <c:v>1346.895810114203</c:v>
                </c:pt>
                <c:pt idx="28">
                  <c:v>523.04593659411887</c:v>
                </c:pt>
                <c:pt idx="29">
                  <c:v>1027.4523269753072</c:v>
                </c:pt>
                <c:pt idx="30">
                  <c:v>1396.7021227353848</c:v>
                </c:pt>
                <c:pt idx="31">
                  <c:v>1410.4509020724622</c:v>
                </c:pt>
                <c:pt idx="32">
                  <c:v>1441.48109959148</c:v>
                </c:pt>
                <c:pt idx="33">
                  <c:v>1529.0449935998104</c:v>
                </c:pt>
                <c:pt idx="34">
                  <c:v>1464.9233013502551</c:v>
                </c:pt>
                <c:pt idx="35">
                  <c:v>1429.0271640397377</c:v>
                </c:pt>
                <c:pt idx="36">
                  <c:v>1460.2463377026161</c:v>
                </c:pt>
                <c:pt idx="37">
                  <c:v>1539.5755959921626</c:v>
                </c:pt>
                <c:pt idx="38">
                  <c:v>1479.7919795548398</c:v>
                </c:pt>
                <c:pt idx="39">
                  <c:v>1481.353217856356</c:v>
                </c:pt>
                <c:pt idx="40">
                  <c:v>1509.8532444594316</c:v>
                </c:pt>
                <c:pt idx="41">
                  <c:v>1518.5675838543832</c:v>
                </c:pt>
                <c:pt idx="42">
                  <c:v>1383.1011812162758</c:v>
                </c:pt>
                <c:pt idx="43">
                  <c:v>1556.713776209247</c:v>
                </c:pt>
                <c:pt idx="44">
                  <c:v>1441.283653869036</c:v>
                </c:pt>
                <c:pt idx="45">
                  <c:v>1512.6462342244138</c:v>
                </c:pt>
                <c:pt idx="46">
                  <c:v>1571.0690883272337</c:v>
                </c:pt>
                <c:pt idx="47">
                  <c:v>1613.4423302638018</c:v>
                </c:pt>
                <c:pt idx="48">
                  <c:v>1689.6764965878631</c:v>
                </c:pt>
                <c:pt idx="49">
                  <c:v>1466.296524673488</c:v>
                </c:pt>
                <c:pt idx="50">
                  <c:v>1696.3697176645755</c:v>
                </c:pt>
                <c:pt idx="51">
                  <c:v>1692.175331745211</c:v>
                </c:pt>
                <c:pt idx="52">
                  <c:v>1620.8540864384665</c:v>
                </c:pt>
                <c:pt idx="53">
                  <c:v>1681.8257209757905</c:v>
                </c:pt>
                <c:pt idx="54">
                  <c:v>1712.1775383137428</c:v>
                </c:pt>
                <c:pt idx="55">
                  <c:v>1583.8721990024378</c:v>
                </c:pt>
                <c:pt idx="56">
                  <c:v>1355.9799934008151</c:v>
                </c:pt>
                <c:pt idx="57">
                  <c:v>1672.2833424934547</c:v>
                </c:pt>
                <c:pt idx="58">
                  <c:v>1747.7138991502281</c:v>
                </c:pt>
                <c:pt idx="59">
                  <c:v>1800.3147729914579</c:v>
                </c:pt>
                <c:pt idx="60">
                  <c:v>1804.6148166967148</c:v>
                </c:pt>
                <c:pt idx="61">
                  <c:v>1776.6828596230589</c:v>
                </c:pt>
                <c:pt idx="62">
                  <c:v>1837.6044650904898</c:v>
                </c:pt>
                <c:pt idx="63">
                  <c:v>787.43041952244948</c:v>
                </c:pt>
                <c:pt idx="64">
                  <c:v>1395.5711811472331</c:v>
                </c:pt>
                <c:pt idx="65">
                  <c:v>1456.1202824843026</c:v>
                </c:pt>
                <c:pt idx="66">
                  <c:v>1453.9254998446511</c:v>
                </c:pt>
                <c:pt idx="67">
                  <c:v>1405.8049232591798</c:v>
                </c:pt>
                <c:pt idx="68">
                  <c:v>1207.1040112981398</c:v>
                </c:pt>
                <c:pt idx="69">
                  <c:v>1215.7473835156841</c:v>
                </c:pt>
                <c:pt idx="70">
                  <c:v>1339.7506182750726</c:v>
                </c:pt>
                <c:pt idx="71">
                  <c:v>1425.8901053510845</c:v>
                </c:pt>
                <c:pt idx="72">
                  <c:v>889.7630154600995</c:v>
                </c:pt>
                <c:pt idx="73">
                  <c:v>918.26460066896152</c:v>
                </c:pt>
                <c:pt idx="74">
                  <c:v>1395.8382881548428</c:v>
                </c:pt>
                <c:pt idx="75">
                  <c:v>1410.7578851345961</c:v>
                </c:pt>
                <c:pt idx="76">
                  <c:v>1488.4985578714263</c:v>
                </c:pt>
                <c:pt idx="77">
                  <c:v>1328.1065045780852</c:v>
                </c:pt>
                <c:pt idx="78">
                  <c:v>1506.954712214367</c:v>
                </c:pt>
                <c:pt idx="79">
                  <c:v>1584.3701852972104</c:v>
                </c:pt>
                <c:pt idx="80">
                  <c:v>1541.8707166271329</c:v>
                </c:pt>
                <c:pt idx="81">
                  <c:v>1579.2988712208075</c:v>
                </c:pt>
                <c:pt idx="82">
                  <c:v>1593.3273814720751</c:v>
                </c:pt>
                <c:pt idx="83">
                  <c:v>1589.1642331302978</c:v>
                </c:pt>
                <c:pt idx="84">
                  <c:v>1476.3534251145795</c:v>
                </c:pt>
                <c:pt idx="85">
                  <c:v>1606.6593765872949</c:v>
                </c:pt>
                <c:pt idx="86">
                  <c:v>1375.5149184019497</c:v>
                </c:pt>
                <c:pt idx="87">
                  <c:v>1555.2763875002931</c:v>
                </c:pt>
                <c:pt idx="88">
                  <c:v>1595.0402363436979</c:v>
                </c:pt>
                <c:pt idx="89">
                  <c:v>1701.4167170410531</c:v>
                </c:pt>
                <c:pt idx="90">
                  <c:v>1761.4747121435785</c:v>
                </c:pt>
                <c:pt idx="91">
                  <c:v>1564.5596907788618</c:v>
                </c:pt>
                <c:pt idx="92">
                  <c:v>1652.5517001279882</c:v>
                </c:pt>
                <c:pt idx="93">
                  <c:v>1594.6082577683353</c:v>
                </c:pt>
                <c:pt idx="94">
                  <c:v>1698.3080542244218</c:v>
                </c:pt>
                <c:pt idx="95">
                  <c:v>1697.3445776596325</c:v>
                </c:pt>
                <c:pt idx="96">
                  <c:v>1695.2099132832361</c:v>
                </c:pt>
                <c:pt idx="97">
                  <c:v>1503.8276455499372</c:v>
                </c:pt>
                <c:pt idx="98">
                  <c:v>1579.5763910169558</c:v>
                </c:pt>
                <c:pt idx="99">
                  <c:v>1670.5402127981602</c:v>
                </c:pt>
                <c:pt idx="100">
                  <c:v>1747.9627</c:v>
                </c:pt>
                <c:pt idx="101">
                  <c:v>1736.2946000000002</c:v>
                </c:pt>
                <c:pt idx="102">
                  <c:v>1796.0074</c:v>
                </c:pt>
                <c:pt idx="103">
                  <c:v>1804.146</c:v>
                </c:pt>
                <c:pt idx="104">
                  <c:v>1757.2791999999999</c:v>
                </c:pt>
                <c:pt idx="105">
                  <c:v>1578.3501999999999</c:v>
                </c:pt>
                <c:pt idx="106">
                  <c:v>1535.875</c:v>
                </c:pt>
                <c:pt idx="107">
                  <c:v>1540.5641999999998</c:v>
                </c:pt>
                <c:pt idx="108">
                  <c:v>1593.8879999999999</c:v>
                </c:pt>
                <c:pt idx="109">
                  <c:v>1553.9833999999998</c:v>
                </c:pt>
                <c:pt idx="110">
                  <c:v>1633.5155852019561</c:v>
                </c:pt>
                <c:pt idx="111">
                  <c:v>1671.4421698017313</c:v>
                </c:pt>
                <c:pt idx="112">
                  <c:v>1297.8646240234348</c:v>
                </c:pt>
                <c:pt idx="113">
                  <c:v>1469.0958862304688</c:v>
                </c:pt>
                <c:pt idx="114">
                  <c:v>1255.2922058105448</c:v>
                </c:pt>
                <c:pt idx="115">
                  <c:v>1455.2891845703098</c:v>
                </c:pt>
                <c:pt idx="116">
                  <c:v>1484.2524108886698</c:v>
                </c:pt>
                <c:pt idx="117">
                  <c:v>1498.9844665527344</c:v>
                </c:pt>
                <c:pt idx="118">
                  <c:v>1430.2404785156248</c:v>
                </c:pt>
                <c:pt idx="119">
                  <c:v>1348.9429931640661</c:v>
                </c:pt>
                <c:pt idx="120">
                  <c:v>1507.9961242675779</c:v>
                </c:pt>
                <c:pt idx="121">
                  <c:v>1596.7883911132812</c:v>
                </c:pt>
                <c:pt idx="122">
                  <c:v>1568.2633056640625</c:v>
                </c:pt>
                <c:pt idx="123">
                  <c:v>1742.603515625</c:v>
                </c:pt>
                <c:pt idx="124">
                  <c:v>1787.6283569335928</c:v>
                </c:pt>
                <c:pt idx="125">
                  <c:v>1655.3840026855448</c:v>
                </c:pt>
                <c:pt idx="126">
                  <c:v>1467.4197998046911</c:v>
                </c:pt>
                <c:pt idx="127">
                  <c:v>1710.2149963378861</c:v>
                </c:pt>
                <c:pt idx="128">
                  <c:v>1661.8378601074219</c:v>
                </c:pt>
                <c:pt idx="129">
                  <c:v>1617.3270263671875</c:v>
                </c:pt>
                <c:pt idx="130">
                  <c:v>1538.7277832031261</c:v>
                </c:pt>
                <c:pt idx="131">
                  <c:v>1650.9907836914062</c:v>
                </c:pt>
                <c:pt idx="132">
                  <c:v>1619.3746032714844</c:v>
                </c:pt>
                <c:pt idx="133">
                  <c:v>1541.0420532226562</c:v>
                </c:pt>
              </c:numCache>
            </c:numRef>
          </c:yVal>
        </c:ser>
        <c:axId val="36917632"/>
        <c:axId val="36919552"/>
      </c:scatterChart>
      <c:valAx>
        <c:axId val="36917632"/>
        <c:scaling>
          <c:orientation val="minMax"/>
          <c:max val="40273"/>
          <c:min val="40140"/>
        </c:scaling>
        <c:axPos val="b"/>
        <c:title>
          <c:tx>
            <c:rich>
              <a:bodyPr/>
              <a:lstStyle/>
              <a:p>
                <a:pPr>
                  <a:defRPr/>
                </a:pPr>
                <a:r>
                  <a:rPr lang="es-ES"/>
                  <a:t>Fecha</a:t>
                </a:r>
              </a:p>
            </c:rich>
          </c:tx>
          <c:layout>
            <c:manualLayout>
              <c:xMode val="edge"/>
              <c:yMode val="edge"/>
              <c:x val="0.46636958408976564"/>
              <c:y val="0.92037789011353532"/>
            </c:manualLayout>
          </c:layout>
        </c:title>
        <c:numFmt formatCode="dd/mm/yyyy" sourceLinked="1"/>
        <c:majorTickMark val="none"/>
        <c:tickLblPos val="nextTo"/>
        <c:txPr>
          <a:bodyPr rot="-5400000" vert="horz"/>
          <a:lstStyle/>
          <a:p>
            <a:pPr>
              <a:defRPr/>
            </a:pPr>
            <a:endParaRPr lang="es-MX"/>
          </a:p>
        </c:txPr>
        <c:crossAx val="36919552"/>
        <c:crosses val="autoZero"/>
        <c:crossBetween val="midCat"/>
        <c:majorUnit val="4"/>
        <c:minorUnit val="1"/>
      </c:valAx>
      <c:valAx>
        <c:axId val="36919552"/>
        <c:scaling>
          <c:orientation val="minMax"/>
        </c:scaling>
        <c:axPos val="l"/>
        <c:majorGridlines/>
        <c:title>
          <c:tx>
            <c:rich>
              <a:bodyPr/>
              <a:lstStyle/>
              <a:p>
                <a:pPr>
                  <a:defRPr/>
                </a:pPr>
                <a:r>
                  <a:rPr lang="es-ES"/>
                  <a:t>Potencia total</a:t>
                </a:r>
                <a:r>
                  <a:rPr lang="es-ES" baseline="0"/>
                  <a:t> (KW)</a:t>
                </a:r>
                <a:endParaRPr lang="es-ES"/>
              </a:p>
            </c:rich>
          </c:tx>
        </c:title>
        <c:numFmt formatCode="0.00" sourceLinked="1"/>
        <c:majorTickMark val="none"/>
        <c:tickLblPos val="nextTo"/>
        <c:crossAx val="36917632"/>
        <c:crosses val="autoZero"/>
        <c:crossBetween val="midCat"/>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0.10349</cdr:x>
      <cdr:y>0.07993</cdr:y>
    </cdr:from>
    <cdr:to>
      <cdr:x>0.5186</cdr:x>
      <cdr:y>0.33393</cdr:y>
    </cdr:to>
    <cdr:sp macro="" textlink="">
      <cdr:nvSpPr>
        <cdr:cNvPr id="3" name="2 Conector recto"/>
        <cdr:cNvSpPr/>
      </cdr:nvSpPr>
      <cdr:spPr>
        <a:xfrm xmlns:a="http://schemas.openxmlformats.org/drawingml/2006/main" flipV="1">
          <a:off x="963324" y="487074"/>
          <a:ext cx="3864119" cy="1547812"/>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0.81047</cdr:x>
      <cdr:y>0.13144</cdr:y>
    </cdr:from>
    <cdr:to>
      <cdr:x>0.86512</cdr:x>
      <cdr:y>0.35879</cdr:y>
    </cdr:to>
    <cdr:sp macro="" textlink="">
      <cdr:nvSpPr>
        <cdr:cNvPr id="7" name="1 Conector recto"/>
        <cdr:cNvSpPr/>
      </cdr:nvSpPr>
      <cdr:spPr>
        <a:xfrm xmlns:a="http://schemas.openxmlformats.org/drawingml/2006/main" flipV="1">
          <a:off x="7544233" y="800965"/>
          <a:ext cx="508722" cy="1385453"/>
        </a:xfrm>
        <a:prstGeom xmlns:a="http://schemas.openxmlformats.org/drawingml/2006/main" prst="line">
          <a:avLst/>
        </a:prstGeom>
        <a:ln xmlns:a="http://schemas.openxmlformats.org/drawingml/2006/main">
          <a:headEnd type="none" w="med" len="med"/>
          <a:tailEnd type="arrow" w="med" len="med"/>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
        </a:p>
      </cdr:txBody>
    </cdr:sp>
  </cdr:relSizeAnchor>
  <cdr:relSizeAnchor xmlns:cdr="http://schemas.openxmlformats.org/drawingml/2006/chartDrawing">
    <cdr:from>
      <cdr:x>0.82883</cdr:x>
      <cdr:y>0.05856</cdr:y>
    </cdr:from>
    <cdr:to>
      <cdr:x>0.82883</cdr:x>
      <cdr:y>0.76016</cdr:y>
    </cdr:to>
    <cdr:sp macro="" textlink="">
      <cdr:nvSpPr>
        <cdr:cNvPr id="9" name="8 Conector recto"/>
        <cdr:cNvSpPr/>
      </cdr:nvSpPr>
      <cdr:spPr>
        <a:xfrm xmlns:a="http://schemas.openxmlformats.org/drawingml/2006/main" rot="5400000" flipH="1" flipV="1">
          <a:off x="4860606" y="1997442"/>
          <a:ext cx="3423380" cy="0"/>
        </a:xfrm>
        <a:prstGeom xmlns:a="http://schemas.openxmlformats.org/drawingml/2006/main" prst="line">
          <a:avLst/>
        </a:prstGeom>
        <a:ln xmlns:a="http://schemas.openxmlformats.org/drawingml/2006/mai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0.20465</cdr:x>
      <cdr:y>0.08526</cdr:y>
    </cdr:from>
    <cdr:to>
      <cdr:x>0.61977</cdr:x>
      <cdr:y>0.33925</cdr:y>
    </cdr:to>
    <cdr:sp macro="" textlink="">
      <cdr:nvSpPr>
        <cdr:cNvPr id="10" name="1 Conector recto"/>
        <cdr:cNvSpPr/>
      </cdr:nvSpPr>
      <cdr:spPr>
        <a:xfrm xmlns:a="http://schemas.openxmlformats.org/drawingml/2006/main" flipV="1">
          <a:off x="1905000" y="519545"/>
          <a:ext cx="3864119" cy="1547812"/>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
        </a:p>
      </cdr:txBody>
    </cdr:sp>
  </cdr:relSizeAnchor>
  <cdr:relSizeAnchor xmlns:cdr="http://schemas.openxmlformats.org/drawingml/2006/chartDrawing">
    <cdr:from>
      <cdr:x>0.4593</cdr:x>
      <cdr:y>0.08348</cdr:y>
    </cdr:from>
    <cdr:to>
      <cdr:x>0.87442</cdr:x>
      <cdr:y>0.33748</cdr:y>
    </cdr:to>
    <cdr:sp macro="" textlink="">
      <cdr:nvSpPr>
        <cdr:cNvPr id="11" name="1 Conector recto"/>
        <cdr:cNvSpPr/>
      </cdr:nvSpPr>
      <cdr:spPr>
        <a:xfrm xmlns:a="http://schemas.openxmlformats.org/drawingml/2006/main" flipV="1">
          <a:off x="4275426" y="508722"/>
          <a:ext cx="3864119" cy="1547812"/>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
        </a:p>
      </cdr:txBody>
    </cdr:sp>
  </cdr:relSizeAnchor>
  <cdr:relSizeAnchor xmlns:cdr="http://schemas.openxmlformats.org/drawingml/2006/chartDrawing">
    <cdr:from>
      <cdr:x>0.10116</cdr:x>
      <cdr:y>0.15631</cdr:y>
    </cdr:from>
    <cdr:to>
      <cdr:x>0.95116</cdr:x>
      <cdr:y>0.15631</cdr:y>
    </cdr:to>
    <cdr:sp macro="" textlink="">
      <cdr:nvSpPr>
        <cdr:cNvPr id="12" name="1 Conector recto"/>
        <cdr:cNvSpPr/>
      </cdr:nvSpPr>
      <cdr:spPr>
        <a:xfrm xmlns:a="http://schemas.openxmlformats.org/drawingml/2006/main">
          <a:off x="941677" y="952498"/>
          <a:ext cx="7912244" cy="2"/>
        </a:xfrm>
        <a:prstGeom xmlns:a="http://schemas.openxmlformats.org/drawingml/2006/main" prst="line">
          <a:avLst/>
        </a:prstGeom>
        <a:ln xmlns:a="http://schemas.openxmlformats.org/drawingml/2006/main" w="28575">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
        </a:p>
      </cdr:txBody>
    </cdr:sp>
  </cdr:relSizeAnchor>
  <cdr:relSizeAnchor xmlns:cdr="http://schemas.openxmlformats.org/drawingml/2006/chartDrawing">
    <cdr:from>
      <cdr:x>0.6907</cdr:x>
      <cdr:y>0.19538</cdr:y>
    </cdr:from>
    <cdr:to>
      <cdr:x>0.95233</cdr:x>
      <cdr:y>0.35524</cdr:y>
    </cdr:to>
    <cdr:sp macro="" textlink="">
      <cdr:nvSpPr>
        <cdr:cNvPr id="13" name="1 Conector recto"/>
        <cdr:cNvSpPr/>
      </cdr:nvSpPr>
      <cdr:spPr>
        <a:xfrm xmlns:a="http://schemas.openxmlformats.org/drawingml/2006/main" flipV="1">
          <a:off x="6429375" y="1190625"/>
          <a:ext cx="2435369" cy="974148"/>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
        </a:p>
      </cdr:txBody>
    </cdr:sp>
  </cdr:relSizeAnchor>
  <cdr:relSizeAnchor xmlns:cdr="http://schemas.openxmlformats.org/drawingml/2006/chartDrawing">
    <cdr:from>
      <cdr:x>0.83953</cdr:x>
      <cdr:y>0.17407</cdr:y>
    </cdr:from>
    <cdr:to>
      <cdr:x>0.9314</cdr:x>
      <cdr:y>0.23801</cdr:y>
    </cdr:to>
    <cdr:sp macro="" textlink="">
      <cdr:nvSpPr>
        <cdr:cNvPr id="15" name="1 Conector recto"/>
        <cdr:cNvSpPr/>
      </cdr:nvSpPr>
      <cdr:spPr>
        <a:xfrm xmlns:a="http://schemas.openxmlformats.org/drawingml/2006/main">
          <a:off x="7814830" y="1060739"/>
          <a:ext cx="855127" cy="389655"/>
        </a:xfrm>
        <a:prstGeom xmlns:a="http://schemas.openxmlformats.org/drawingml/2006/main" prst="line">
          <a:avLst/>
        </a:prstGeom>
        <a:ln xmlns:a="http://schemas.openxmlformats.org/drawingml/2006/main">
          <a:headEnd type="none" w="med" len="med"/>
          <a:tailEnd type="arrow" w="med" len="med"/>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9670F-1A16-4568-9148-921A286DD2A4}" type="datetimeFigureOut">
              <a:rPr lang="es-MX" smtClean="0"/>
              <a:t>06/07/2010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572B8-F30C-49B9-BD55-4B3CA4661EEF}"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31</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32</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33</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34</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35</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36</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37</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38</a:t>
            </a:fld>
            <a:endParaRPr lang="es-MX"/>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39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a:t>
            </a:fld>
            <a:endParaRPr 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40</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41</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42</a:t>
            </a:fld>
            <a:endParaRPr 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43</a:t>
            </a:fld>
            <a:endParaRPr lang="es-MX"/>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44</a:t>
            </a:fld>
            <a:endParaRPr lang="es-MX"/>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45</a:t>
            </a:fld>
            <a:endParaRPr lang="es-MX"/>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46</a:t>
            </a:fld>
            <a:endParaRPr lang="es-MX"/>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47</a:t>
            </a:fld>
            <a:endParaRPr lang="es-MX"/>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48</a:t>
            </a:fld>
            <a:endParaRPr lang="es-MX"/>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49</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5</a:t>
            </a:fld>
            <a:endParaRPr lang="es-MX"/>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50</a:t>
            </a:fld>
            <a:endParaRPr lang="es-MX"/>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51</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6A572B8-F30C-49B9-BD55-4B3CA4661EEF}" type="slidenum">
              <a:rPr lang="es-MX" smtClean="0"/>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730076-7801-4BF2-96A6-301B3F1B0045}" type="slidenum">
              <a:rPr lang="es-ES" smtClean="0"/>
              <a:pPr/>
              <a:t>‹Nº›</a:t>
            </a:fld>
            <a:endParaRPr lang="es-E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85CCAB8-A139-4DA3-9BF3-5A27EDCC508E}" type="datetimeFigureOut">
              <a:rPr lang="es-ES" smtClean="0"/>
              <a:pPr/>
              <a:t>06/07/2010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F1730076-7801-4BF2-96A6-301B3F1B0045}"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5CCAB8-A139-4DA3-9BF3-5A27EDCC508E}" type="datetimeFigureOut">
              <a:rPr lang="es-ES" smtClean="0"/>
              <a:pPr/>
              <a:t>06/07/2010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1730076-7801-4BF2-96A6-301B3F1B0045}"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9442" y="1371600"/>
            <a:ext cx="7851648" cy="3057532"/>
          </a:xfrm>
        </p:spPr>
        <p:txBody>
          <a:bodyPr>
            <a:normAutofit fontScale="90000"/>
          </a:bodyPr>
          <a:lstStyle/>
          <a:p>
            <a:pPr algn="ctr"/>
            <a:r>
              <a:rPr lang="es-SV" dirty="0" smtClean="0">
                <a:solidFill>
                  <a:schemeClr val="tx1"/>
                </a:solidFill>
                <a:latin typeface="Times New Roman" pitchFamily="18" charset="0"/>
                <a:cs typeface="Times New Roman" pitchFamily="18" charset="0"/>
              </a:rPr>
              <a:t>TÉCNICAS DE CONTROL AUTOMATICO</a:t>
            </a:r>
            <a:br>
              <a:rPr lang="es-SV" dirty="0" smtClean="0">
                <a:solidFill>
                  <a:schemeClr val="tx1"/>
                </a:solidFill>
                <a:latin typeface="Times New Roman" pitchFamily="18" charset="0"/>
                <a:cs typeface="Times New Roman" pitchFamily="18" charset="0"/>
              </a:rPr>
            </a:br>
            <a:r>
              <a:rPr lang="es-SV" dirty="0" smtClean="0">
                <a:solidFill>
                  <a:schemeClr val="tx1"/>
                </a:solidFill>
                <a:latin typeface="Times New Roman" pitchFamily="18" charset="0"/>
                <a:cs typeface="Times New Roman" pitchFamily="18" charset="0"/>
              </a:rPr>
              <a:t>APLICADAS EN CENTRAL IZALCO</a:t>
            </a:r>
            <a:endParaRPr lang="es-ES" dirty="0">
              <a:solidFill>
                <a:schemeClr val="tx1"/>
              </a:solidFill>
              <a:latin typeface="Times New Roman" pitchFamily="18" charset="0"/>
              <a:cs typeface="Times New Roman" pitchFamily="18" charset="0"/>
            </a:endParaRPr>
          </a:p>
        </p:txBody>
      </p:sp>
      <p:sp>
        <p:nvSpPr>
          <p:cNvPr id="3" name="2 Subtítulo"/>
          <p:cNvSpPr>
            <a:spLocks noGrp="1"/>
          </p:cNvSpPr>
          <p:nvPr>
            <p:ph type="subTitle" idx="1"/>
          </p:nvPr>
        </p:nvSpPr>
        <p:spPr>
          <a:xfrm>
            <a:off x="3786182" y="5214950"/>
            <a:ext cx="4429124" cy="928694"/>
          </a:xfrm>
        </p:spPr>
        <p:txBody>
          <a:bodyPr>
            <a:noAutofit/>
          </a:bodyPr>
          <a:lstStyle/>
          <a:p>
            <a:r>
              <a:rPr lang="es-SV" sz="2400" dirty="0" smtClean="0">
                <a:latin typeface="Times New Roman" pitchFamily="18" charset="0"/>
                <a:cs typeface="Times New Roman" pitchFamily="18" charset="0"/>
              </a:rPr>
              <a:t>GIOVANNI MOLINA</a:t>
            </a:r>
          </a:p>
          <a:p>
            <a:r>
              <a:rPr lang="es-SV" sz="2400" dirty="0" smtClean="0">
                <a:latin typeface="Times New Roman" pitchFamily="18" charset="0"/>
                <a:cs typeface="Times New Roman" pitchFamily="18" charset="0"/>
              </a:rPr>
              <a:t>giovanni.molina@grupocassa.com</a:t>
            </a:r>
            <a:endParaRPr lang="es-ES" sz="24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15"/>
          <p:cNvPicPr>
            <a:picLocks noChangeAspect="1" noChangeArrowheads="1"/>
          </p:cNvPicPr>
          <p:nvPr/>
        </p:nvPicPr>
        <p:blipFill>
          <a:blip r:embed="rId3" cstate="print"/>
          <a:srcRect/>
          <a:stretch>
            <a:fillRect/>
          </a:stretch>
        </p:blipFill>
        <p:spPr bwMode="auto">
          <a:xfrm>
            <a:off x="1071538" y="2643182"/>
            <a:ext cx="7215238" cy="3790529"/>
          </a:xfrm>
          <a:prstGeom prst="rect">
            <a:avLst/>
          </a:prstGeom>
          <a:noFill/>
          <a:ln w="9525">
            <a:noFill/>
            <a:miter lim="800000"/>
            <a:headEnd/>
            <a:tailEnd/>
          </a:ln>
        </p:spPr>
      </p:pic>
      <p:sp>
        <p:nvSpPr>
          <p:cNvPr id="2" name="1 Título"/>
          <p:cNvSpPr>
            <a:spLocks noGrp="1"/>
          </p:cNvSpPr>
          <p:nvPr>
            <p:ph type="title"/>
          </p:nvPr>
        </p:nvSpPr>
        <p:spPr>
          <a:xfrm>
            <a:off x="457200" y="704088"/>
            <a:ext cx="8229600" cy="867524"/>
          </a:xfrm>
        </p:spPr>
        <p:txBody>
          <a:bodyPr>
            <a:normAutofit fontScale="90000"/>
          </a:bodyPr>
          <a:lstStyle/>
          <a:p>
            <a:r>
              <a:rPr lang="es-SV" b="1" dirty="0" smtClean="0">
                <a:latin typeface="Times New Roman" pitchFamily="18" charset="0"/>
                <a:cs typeface="Times New Roman" pitchFamily="18" charset="0"/>
              </a:rPr>
              <a:t>ESTRATEGIA DE CONTROL</a:t>
            </a:r>
            <a:endParaRPr lang="es-ES" b="1"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Marcador de contenido"/>
          <p:cNvSpPr>
            <a:spLocks noGrp="1"/>
          </p:cNvSpPr>
          <p:nvPr>
            <p:ph idx="1"/>
          </p:nvPr>
        </p:nvSpPr>
        <p:spPr>
          <a:xfrm>
            <a:off x="457200" y="1935480"/>
            <a:ext cx="8229600" cy="2207900"/>
          </a:xfrm>
        </p:spPr>
        <p:txBody>
          <a:bodyPr/>
          <a:lstStyle/>
          <a:p>
            <a:pPr algn="just"/>
            <a:r>
              <a:rPr lang="es-SV" dirty="0" smtClean="0">
                <a:latin typeface="Times New Roman" pitchFamily="18" charset="0"/>
                <a:cs typeface="Times New Roman" pitchFamily="18" charset="0"/>
              </a:rPr>
              <a:t>Para poder comprender la estrategia de control se debe conocer la dinámica del proceso como tal.</a:t>
            </a:r>
            <a:endParaRPr lang="es-ES" dirty="0">
              <a:latin typeface="Times New Roman" pitchFamily="18" charset="0"/>
              <a:cs typeface="Times New Roman" pitchFamily="18" charset="0"/>
            </a:endParaRPr>
          </a:p>
        </p:txBody>
      </p:sp>
      <p:sp>
        <p:nvSpPr>
          <p:cNvPr id="35" name="34 CuadroTexto"/>
          <p:cNvSpPr txBox="1"/>
          <p:nvPr/>
        </p:nvSpPr>
        <p:spPr>
          <a:xfrm>
            <a:off x="1785918" y="4067180"/>
            <a:ext cx="5000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GT1</a:t>
            </a:r>
            <a:endParaRPr lang="es-ES" sz="1200" dirty="0">
              <a:latin typeface="Times New Roman" pitchFamily="18" charset="0"/>
              <a:cs typeface="Times New Roman" pitchFamily="18" charset="0"/>
            </a:endParaRPr>
          </a:p>
        </p:txBody>
      </p:sp>
      <p:sp>
        <p:nvSpPr>
          <p:cNvPr id="24" name="23 CuadroTexto"/>
          <p:cNvSpPr txBox="1"/>
          <p:nvPr/>
        </p:nvSpPr>
        <p:spPr>
          <a:xfrm>
            <a:off x="3428992" y="4533136"/>
            <a:ext cx="5000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GT2</a:t>
            </a:r>
            <a:endParaRPr lang="es-ES" sz="1200" dirty="0">
              <a:latin typeface="Times New Roman" pitchFamily="18" charset="0"/>
              <a:cs typeface="Times New Roman" pitchFamily="18" charset="0"/>
            </a:endParaRPr>
          </a:p>
        </p:txBody>
      </p:sp>
      <p:sp>
        <p:nvSpPr>
          <p:cNvPr id="25" name="24 CuadroTexto"/>
          <p:cNvSpPr txBox="1"/>
          <p:nvPr/>
        </p:nvSpPr>
        <p:spPr>
          <a:xfrm>
            <a:off x="5000628" y="5000636"/>
            <a:ext cx="50006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GT3</a:t>
            </a:r>
            <a:endParaRPr lang="es-ES" sz="1200" dirty="0">
              <a:latin typeface="Times New Roman" pitchFamily="18" charset="0"/>
              <a:cs typeface="Times New Roman" pitchFamily="18" charset="0"/>
            </a:endParaRPr>
          </a:p>
        </p:txBody>
      </p:sp>
      <p:sp>
        <p:nvSpPr>
          <p:cNvPr id="27" name="16 Marcador de contenido"/>
          <p:cNvSpPr txBox="1">
            <a:spLocks/>
          </p:cNvSpPr>
          <p:nvPr/>
        </p:nvSpPr>
        <p:spPr>
          <a:xfrm>
            <a:off x="285720" y="5357826"/>
            <a:ext cx="6715172" cy="1136330"/>
          </a:xfrm>
          <a:prstGeom prst="rect">
            <a:avLst/>
          </a:prstGeom>
        </p:spPr>
        <p:txBody>
          <a:bodyPr vert="horz">
            <a:normAutofit fontScale="77500" lnSpcReduction="20000"/>
          </a:bodyPr>
          <a:lstStyle/>
          <a:p>
            <a:pPr marL="274320" lvl="0" indent="-274320" algn="just">
              <a:spcBef>
                <a:spcPct val="20000"/>
              </a:spcBef>
              <a:buClr>
                <a:schemeClr val="accent3"/>
              </a:buClr>
              <a:buSzPct val="95000"/>
              <a:buFont typeface="Wingdings 2"/>
              <a:buChar char=""/>
            </a:pPr>
            <a:r>
              <a:rPr lang="es-ES" sz="2600" dirty="0" smtClean="0">
                <a:latin typeface="Times New Roman" pitchFamily="18" charset="0"/>
                <a:cs typeface="Times New Roman" pitchFamily="18" charset="0"/>
              </a:rPr>
              <a:t>El intervalo entre el momento en que un disturbio entra al proceso y el tiempo en que el proceso empieza a responder  se  conoce como  tiempo muerto,  retardo de tiempo o retardo de transporte.</a:t>
            </a:r>
            <a:endParaRPr kumimoji="0" lang="es-ES" sz="2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9" name="2 Subtítulo"/>
          <p:cNvSpPr txBox="1">
            <a:spLocks/>
          </p:cNvSpPr>
          <p:nvPr/>
        </p:nvSpPr>
        <p:spPr>
          <a:xfrm>
            <a:off x="2000232" y="6281718"/>
            <a:ext cx="6000792" cy="576282"/>
          </a:xfrm>
          <a:prstGeom prst="rect">
            <a:avLst/>
          </a:prstGeom>
        </p:spPr>
        <p:txBody>
          <a:bodyPr vert="horz" lIns="91440">
            <a:noAutofit/>
          </a:bodyPr>
          <a:lstStyle/>
          <a:p>
            <a:pPr marL="320040" indent="-320040">
              <a:spcBef>
                <a:spcPct val="20000"/>
              </a:spcBef>
              <a:buClr>
                <a:schemeClr val="accent1"/>
              </a:buClr>
              <a:buSzPct val="70000"/>
            </a:pPr>
            <a:r>
              <a:rPr kumimoji="0" lang="es-SV"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Carl A. Smith, Armando B. </a:t>
            </a:r>
            <a:r>
              <a:rPr lang="en-US" sz="1600" dirty="0" err="1" smtClean="0">
                <a:latin typeface="Times New Roman" pitchFamily="18" charset="0"/>
                <a:cs typeface="Times New Roman" pitchFamily="18" charset="0"/>
              </a:rPr>
              <a:t>C</a:t>
            </a:r>
            <a:r>
              <a:rPr kumimoji="0" lang="en-US" sz="1600" b="0" i="0" u="none" strike="noStrike" kern="1200" cap="none" spc="0" normalizeH="0" baseline="0" dirty="0" err="1" smtClean="0">
                <a:ln>
                  <a:noFill/>
                </a:ln>
                <a:solidFill>
                  <a:schemeClr val="tx1"/>
                </a:solidFill>
                <a:effectLst/>
                <a:uLnTx/>
                <a:uFillTx/>
                <a:latin typeface="Times New Roman" pitchFamily="18" charset="0"/>
                <a:cs typeface="Times New Roman" pitchFamily="18" charset="0"/>
              </a:rPr>
              <a:t>orripio</a:t>
            </a:r>
            <a:r>
              <a:rPr kumimoji="0" lang="en-US" sz="1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 Principles and practice of automatic</a:t>
            </a:r>
            <a:r>
              <a:rPr kumimoji="0" lang="en-US" sz="1600" b="0" i="0" u="none" strike="noStrike" kern="1200" cap="none" spc="0" normalizeH="0" dirty="0" smtClean="0">
                <a:ln>
                  <a:noFill/>
                </a:ln>
                <a:solidFill>
                  <a:schemeClr val="tx1"/>
                </a:solidFill>
                <a:effectLst/>
                <a:uLnTx/>
                <a:uFillTx/>
                <a:latin typeface="Times New Roman" pitchFamily="18" charset="0"/>
                <a:cs typeface="Times New Roman" pitchFamily="18" charset="0"/>
              </a:rPr>
              <a:t> process control. 2da ed. United States of America. 114P</a:t>
            </a:r>
            <a:endParaRPr kumimoji="0" lang="en-US" sz="1600" b="0" i="0" u="none" strike="noStrike" kern="1200" cap="none" spc="0" normalizeH="0" baseline="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401080" cy="724648"/>
          </a:xfrm>
        </p:spPr>
        <p:txBody>
          <a:bodyPr>
            <a:noAutofit/>
          </a:bodyPr>
          <a:lstStyle/>
          <a:p>
            <a:r>
              <a:rPr lang="es-SV" sz="4000" b="1" dirty="0" smtClean="0">
                <a:latin typeface="Times New Roman" pitchFamily="18" charset="0"/>
                <a:cs typeface="Times New Roman" pitchFamily="18" charset="0"/>
              </a:rPr>
              <a:t>ESTRATEGIA DE CONTROL</a:t>
            </a:r>
            <a:endParaRPr lang="es-ES" sz="4000" b="1" dirty="0">
              <a:latin typeface="Times New Roman" pitchFamily="18" charset="0"/>
              <a:cs typeface="Times New Roman" pitchFamily="18" charset="0"/>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8851" name="Picture 3"/>
          <p:cNvPicPr>
            <a:picLocks noChangeAspect="1" noChangeArrowheads="1"/>
          </p:cNvPicPr>
          <p:nvPr/>
        </p:nvPicPr>
        <p:blipFill>
          <a:blip r:embed="rId3" cstate="print"/>
          <a:srcRect/>
          <a:stretch>
            <a:fillRect/>
          </a:stretch>
        </p:blipFill>
        <p:spPr bwMode="auto">
          <a:xfrm>
            <a:off x="928662" y="2071678"/>
            <a:ext cx="6296025" cy="2714625"/>
          </a:xfrm>
          <a:prstGeom prst="rect">
            <a:avLst/>
          </a:prstGeom>
          <a:ln>
            <a:noFill/>
          </a:ln>
          <a:effectLst>
            <a:outerShdw blurRad="292100" dist="139700" dir="2700000" algn="tl" rotWithShape="0">
              <a:srgbClr val="333333">
                <a:alpha val="65000"/>
              </a:srgbClr>
            </a:outerShdw>
          </a:effectLst>
        </p:spPr>
      </p:pic>
      <p:sp>
        <p:nvSpPr>
          <p:cNvPr id="8" name="16 Marcador de contenido"/>
          <p:cNvSpPr txBox="1">
            <a:spLocks/>
          </p:cNvSpPr>
          <p:nvPr/>
        </p:nvSpPr>
        <p:spPr>
          <a:xfrm>
            <a:off x="1714480" y="5143512"/>
            <a:ext cx="6715172" cy="993454"/>
          </a:xfrm>
          <a:prstGeom prst="rect">
            <a:avLst/>
          </a:prstGeom>
        </p:spPr>
        <p:txBody>
          <a:bodyPr vert="horz">
            <a:normAutofit fontScale="92500"/>
          </a:bodyPr>
          <a:lstStyle/>
          <a:p>
            <a:pPr marL="274320" lvl="0" indent="-274320" algn="just">
              <a:spcBef>
                <a:spcPct val="20000"/>
              </a:spcBef>
              <a:buClr>
                <a:schemeClr val="accent3"/>
              </a:buClr>
              <a:buSzPct val="95000"/>
              <a:buFont typeface="Wingdings 2"/>
              <a:buChar char=""/>
            </a:pPr>
            <a:r>
              <a:rPr lang="es-SV" sz="2600" noProof="0" dirty="0" smtClean="0">
                <a:latin typeface="Times New Roman" pitchFamily="18" charset="0"/>
                <a:cs typeface="Times New Roman" pitchFamily="18" charset="0"/>
              </a:rPr>
              <a:t>La estrategia de control utilizada actualmente no es mas que una relación lineal entre velocidades.</a:t>
            </a:r>
            <a:endParaRPr kumimoji="0" lang="es-ES" sz="2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p:cNvPicPr>
            <a:picLocks noChangeAspect="1" noChangeArrowheads="1"/>
          </p:cNvPicPr>
          <p:nvPr/>
        </p:nvPicPr>
        <p:blipFill>
          <a:blip r:embed="rId3" cstate="print"/>
          <a:srcRect/>
          <a:stretch>
            <a:fillRect/>
          </a:stretch>
        </p:blipFill>
        <p:spPr bwMode="auto">
          <a:xfrm>
            <a:off x="4857752" y="3714752"/>
            <a:ext cx="3357585" cy="1999793"/>
          </a:xfrm>
          <a:prstGeom prst="rect">
            <a:avLst/>
          </a:prstGeom>
          <a:noFill/>
          <a:ln w="9525">
            <a:noFill/>
            <a:miter lim="800000"/>
            <a:headEnd/>
            <a:tailEnd/>
          </a:ln>
        </p:spPr>
      </p:pic>
      <p:pic>
        <p:nvPicPr>
          <p:cNvPr id="21515" name="Picture 11"/>
          <p:cNvPicPr>
            <a:picLocks noChangeAspect="1" noChangeArrowheads="1"/>
          </p:cNvPicPr>
          <p:nvPr/>
        </p:nvPicPr>
        <p:blipFill>
          <a:blip r:embed="rId4" cstate="print"/>
          <a:srcRect/>
          <a:stretch>
            <a:fillRect/>
          </a:stretch>
        </p:blipFill>
        <p:spPr bwMode="auto">
          <a:xfrm>
            <a:off x="857224" y="4000504"/>
            <a:ext cx="3286148" cy="1740575"/>
          </a:xfrm>
          <a:prstGeom prst="rect">
            <a:avLst/>
          </a:prstGeom>
          <a:noFill/>
          <a:ln w="9525">
            <a:noFill/>
            <a:miter lim="800000"/>
            <a:headEnd/>
            <a:tailEnd/>
          </a:ln>
        </p:spPr>
      </p:pic>
      <p:sp>
        <p:nvSpPr>
          <p:cNvPr id="2" name="1 Título"/>
          <p:cNvSpPr>
            <a:spLocks noGrp="1"/>
          </p:cNvSpPr>
          <p:nvPr>
            <p:ph type="title"/>
          </p:nvPr>
        </p:nvSpPr>
        <p:spPr>
          <a:xfrm>
            <a:off x="457200" y="704088"/>
            <a:ext cx="8401080" cy="1143000"/>
          </a:xfrm>
        </p:spPr>
        <p:txBody>
          <a:bodyPr>
            <a:noAutofit/>
          </a:bodyPr>
          <a:lstStyle/>
          <a:p>
            <a:r>
              <a:rPr lang="es-SV" sz="4000" dirty="0" smtClean="0">
                <a:latin typeface="Times New Roman" pitchFamily="18" charset="0"/>
                <a:cs typeface="Times New Roman" pitchFamily="18" charset="0"/>
              </a:rPr>
              <a:t>EFECTO DE GANANCIAS DE TRANSPORTADORES</a:t>
            </a:r>
            <a:endParaRPr lang="es-ES" sz="4000"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Marcador de contenido"/>
          <p:cNvSpPr>
            <a:spLocks noGrp="1"/>
          </p:cNvSpPr>
          <p:nvPr>
            <p:ph idx="1"/>
          </p:nvPr>
        </p:nvSpPr>
        <p:spPr>
          <a:xfrm>
            <a:off x="457200" y="2006918"/>
            <a:ext cx="8229600" cy="2207900"/>
          </a:xfrm>
        </p:spPr>
        <p:txBody>
          <a:bodyPr/>
          <a:lstStyle/>
          <a:p>
            <a:pPr algn="just"/>
            <a:r>
              <a:rPr lang="es-SV" u="sng" dirty="0" smtClean="0">
                <a:latin typeface="Times New Roman" pitchFamily="18" charset="0"/>
                <a:cs typeface="Times New Roman" pitchFamily="18" charset="0"/>
              </a:rPr>
              <a:t>Alturas del colchón en el sistema</a:t>
            </a:r>
            <a:r>
              <a:rPr lang="es-SV" dirty="0" smtClean="0">
                <a:latin typeface="Times New Roman" pitchFamily="18" charset="0"/>
                <a:cs typeface="Times New Roman" pitchFamily="18" charset="0"/>
              </a:rPr>
              <a:t>: Si se incrementa la ganancia de un trasportador se incrementa la altura del colchón en los transportadores que están adelante de él y el colchón en los transportadores de atrás queda igual.</a:t>
            </a:r>
            <a:endParaRPr lang="es-ES" dirty="0">
              <a:latin typeface="Times New Roman" pitchFamily="18" charset="0"/>
              <a:cs typeface="Times New Roman" pitchFamily="18" charset="0"/>
            </a:endParaRPr>
          </a:p>
        </p:txBody>
      </p:sp>
      <p:sp>
        <p:nvSpPr>
          <p:cNvPr id="19" name="18 CuadroTexto"/>
          <p:cNvSpPr txBox="1"/>
          <p:nvPr/>
        </p:nvSpPr>
        <p:spPr>
          <a:xfrm>
            <a:off x="1428728" y="5643578"/>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a:t>
            </a:r>
            <a:endParaRPr lang="es-ES" sz="1200" dirty="0">
              <a:latin typeface="Times New Roman" pitchFamily="18" charset="0"/>
              <a:cs typeface="Times New Roman" pitchFamily="18" charset="0"/>
            </a:endParaRPr>
          </a:p>
        </p:txBody>
      </p:sp>
      <p:sp>
        <p:nvSpPr>
          <p:cNvPr id="20" name="19 CuadroTexto"/>
          <p:cNvSpPr txBox="1"/>
          <p:nvPr/>
        </p:nvSpPr>
        <p:spPr>
          <a:xfrm>
            <a:off x="3071802" y="6072206"/>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V2</a:t>
            </a:r>
            <a:endParaRPr lang="es-ES" sz="1200" dirty="0">
              <a:latin typeface="Times New Roman" pitchFamily="18" charset="0"/>
              <a:cs typeface="Times New Roman" pitchFamily="18" charset="0"/>
            </a:endParaRPr>
          </a:p>
        </p:txBody>
      </p:sp>
      <p:sp>
        <p:nvSpPr>
          <p:cNvPr id="21" name="20 Flecha derecha"/>
          <p:cNvSpPr/>
          <p:nvPr/>
        </p:nvSpPr>
        <p:spPr>
          <a:xfrm>
            <a:off x="1285852" y="5357826"/>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2" name="21 Flecha derecha"/>
          <p:cNvSpPr/>
          <p:nvPr/>
        </p:nvSpPr>
        <p:spPr>
          <a:xfrm>
            <a:off x="2857488" y="5786454"/>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3" name="22 CuadroTexto"/>
          <p:cNvSpPr txBox="1"/>
          <p:nvPr/>
        </p:nvSpPr>
        <p:spPr>
          <a:xfrm>
            <a:off x="2071670" y="6357958"/>
            <a:ext cx="78581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 = V2</a:t>
            </a:r>
            <a:endParaRPr lang="es-ES" sz="1200" dirty="0">
              <a:latin typeface="Times New Roman" pitchFamily="18" charset="0"/>
              <a:cs typeface="Times New Roman" pitchFamily="18" charset="0"/>
            </a:endParaRPr>
          </a:p>
        </p:txBody>
      </p:sp>
      <p:sp>
        <p:nvSpPr>
          <p:cNvPr id="35" name="34 CuadroTexto"/>
          <p:cNvSpPr txBox="1"/>
          <p:nvPr/>
        </p:nvSpPr>
        <p:spPr>
          <a:xfrm>
            <a:off x="5500694" y="5643578"/>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a:t>
            </a:r>
            <a:endParaRPr lang="es-ES" sz="1200" dirty="0">
              <a:latin typeface="Times New Roman" pitchFamily="18" charset="0"/>
              <a:cs typeface="Times New Roman" pitchFamily="18" charset="0"/>
            </a:endParaRPr>
          </a:p>
        </p:txBody>
      </p:sp>
      <p:sp>
        <p:nvSpPr>
          <p:cNvPr id="36" name="35 CuadroTexto"/>
          <p:cNvSpPr txBox="1"/>
          <p:nvPr/>
        </p:nvSpPr>
        <p:spPr>
          <a:xfrm>
            <a:off x="7143768" y="6072206"/>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V2</a:t>
            </a:r>
            <a:endParaRPr lang="es-ES" sz="1200" dirty="0">
              <a:latin typeface="Times New Roman" pitchFamily="18" charset="0"/>
              <a:cs typeface="Times New Roman" pitchFamily="18" charset="0"/>
            </a:endParaRPr>
          </a:p>
        </p:txBody>
      </p:sp>
      <p:sp>
        <p:nvSpPr>
          <p:cNvPr id="37" name="36 Flecha derecha"/>
          <p:cNvSpPr/>
          <p:nvPr/>
        </p:nvSpPr>
        <p:spPr>
          <a:xfrm>
            <a:off x="5357818" y="5357826"/>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8" name="37 Flecha derecha"/>
          <p:cNvSpPr/>
          <p:nvPr/>
        </p:nvSpPr>
        <p:spPr>
          <a:xfrm>
            <a:off x="7143768" y="5786454"/>
            <a:ext cx="428628"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9" name="38 CuadroTexto"/>
          <p:cNvSpPr txBox="1"/>
          <p:nvPr/>
        </p:nvSpPr>
        <p:spPr>
          <a:xfrm>
            <a:off x="6143636" y="6357958"/>
            <a:ext cx="928694"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 = 2*V2</a:t>
            </a:r>
            <a:endParaRPr lang="es-ES" sz="1200" dirty="0">
              <a:latin typeface="Times New Roman" pitchFamily="18" charset="0"/>
              <a:cs typeface="Times New Roman" pitchFamily="18" charset="0"/>
            </a:endParaRPr>
          </a:p>
        </p:txBody>
      </p:sp>
      <p:sp>
        <p:nvSpPr>
          <p:cNvPr id="42" name="41 Flecha curvada hacia abajo"/>
          <p:cNvSpPr/>
          <p:nvPr/>
        </p:nvSpPr>
        <p:spPr>
          <a:xfrm>
            <a:off x="3571868" y="3714752"/>
            <a:ext cx="1857388"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p:cTn id="7" dur="500" fill="hold"/>
                                        <p:tgtEl>
                                          <p:spTgt spid="21515"/>
                                        </p:tgtEl>
                                        <p:attrNameLst>
                                          <p:attrName>ppt_w</p:attrName>
                                        </p:attrNameLst>
                                      </p:cBhvr>
                                      <p:tavLst>
                                        <p:tav tm="0">
                                          <p:val>
                                            <p:strVal val="#ppt_w*0.05"/>
                                          </p:val>
                                        </p:tav>
                                        <p:tav tm="100000">
                                          <p:val>
                                            <p:strVal val="#ppt_w"/>
                                          </p:val>
                                        </p:tav>
                                      </p:tavLst>
                                    </p:anim>
                                    <p:anim calcmode="lin" valueType="num">
                                      <p:cBhvr>
                                        <p:cTn id="8" dur="500" fill="hold"/>
                                        <p:tgtEl>
                                          <p:spTgt spid="21515"/>
                                        </p:tgtEl>
                                        <p:attrNameLst>
                                          <p:attrName>ppt_h</p:attrName>
                                        </p:attrNameLst>
                                      </p:cBhvr>
                                      <p:tavLst>
                                        <p:tav tm="0">
                                          <p:val>
                                            <p:strVal val="#ppt_h"/>
                                          </p:val>
                                        </p:tav>
                                        <p:tav tm="100000">
                                          <p:val>
                                            <p:strVal val="#ppt_h"/>
                                          </p:val>
                                        </p:tav>
                                      </p:tavLst>
                                    </p:anim>
                                    <p:anim calcmode="lin" valueType="num">
                                      <p:cBhvr>
                                        <p:cTn id="9" dur="500" fill="hold"/>
                                        <p:tgtEl>
                                          <p:spTgt spid="21515"/>
                                        </p:tgtEl>
                                        <p:attrNameLst>
                                          <p:attrName>ppt_x</p:attrName>
                                        </p:attrNameLst>
                                      </p:cBhvr>
                                      <p:tavLst>
                                        <p:tav tm="0">
                                          <p:val>
                                            <p:strVal val="#ppt_x-.2"/>
                                          </p:val>
                                        </p:tav>
                                        <p:tav tm="100000">
                                          <p:val>
                                            <p:strVal val="#ppt_x"/>
                                          </p:val>
                                        </p:tav>
                                      </p:tavLst>
                                    </p:anim>
                                    <p:anim calcmode="lin" valueType="num">
                                      <p:cBhvr>
                                        <p:cTn id="10" dur="500" fill="hold"/>
                                        <p:tgtEl>
                                          <p:spTgt spid="21515"/>
                                        </p:tgtEl>
                                        <p:attrNameLst>
                                          <p:attrName>ppt_y</p:attrName>
                                        </p:attrNameLst>
                                      </p:cBhvr>
                                      <p:tavLst>
                                        <p:tav tm="0">
                                          <p:val>
                                            <p:strVal val="#ppt_y"/>
                                          </p:val>
                                        </p:tav>
                                        <p:tav tm="100000">
                                          <p:val>
                                            <p:strVal val="#ppt_y"/>
                                          </p:val>
                                        </p:tav>
                                      </p:tavLst>
                                    </p:anim>
                                    <p:animEffect transition="in" filter="fade">
                                      <p:cBhvr>
                                        <p:cTn id="11" dur="500"/>
                                        <p:tgtEl>
                                          <p:spTgt spid="2151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0.05"/>
                                          </p:val>
                                        </p:tav>
                                        <p:tav tm="100000">
                                          <p:val>
                                            <p:strVal val="#ppt_w"/>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anim calcmode="lin" valueType="num">
                                      <p:cBhvr>
                                        <p:cTn id="16" dur="500" fill="hold"/>
                                        <p:tgtEl>
                                          <p:spTgt spid="19"/>
                                        </p:tgtEl>
                                        <p:attrNameLst>
                                          <p:attrName>ppt_x</p:attrName>
                                        </p:attrNameLst>
                                      </p:cBhvr>
                                      <p:tavLst>
                                        <p:tav tm="0">
                                          <p:val>
                                            <p:strVal val="#ppt_x-.2"/>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Effect transition="in" filter="fade">
                                      <p:cBhvr>
                                        <p:cTn id="18" dur="500"/>
                                        <p:tgtEl>
                                          <p:spTgt spid="19"/>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ppt_w*0.05"/>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anim calcmode="lin" valueType="num">
                                      <p:cBhvr>
                                        <p:cTn id="23" dur="500" fill="hold"/>
                                        <p:tgtEl>
                                          <p:spTgt spid="20"/>
                                        </p:tgtEl>
                                        <p:attrNameLst>
                                          <p:attrName>ppt_x</p:attrName>
                                        </p:attrNameLst>
                                      </p:cBhvr>
                                      <p:tavLst>
                                        <p:tav tm="0">
                                          <p:val>
                                            <p:strVal val="#ppt_x-.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Effect transition="in" filter="fade">
                                      <p:cBhvr>
                                        <p:cTn id="25" dur="500"/>
                                        <p:tgtEl>
                                          <p:spTgt spid="20"/>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ppt_w*0.05"/>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anim calcmode="lin" valueType="num">
                                      <p:cBhvr>
                                        <p:cTn id="30" dur="500" fill="hold"/>
                                        <p:tgtEl>
                                          <p:spTgt spid="21"/>
                                        </p:tgtEl>
                                        <p:attrNameLst>
                                          <p:attrName>ppt_x</p:attrName>
                                        </p:attrNameLst>
                                      </p:cBhvr>
                                      <p:tavLst>
                                        <p:tav tm="0">
                                          <p:val>
                                            <p:strVal val="#ppt_x-.2"/>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animEffect transition="in" filter="fade">
                                      <p:cBhvr>
                                        <p:cTn id="32" dur="500"/>
                                        <p:tgtEl>
                                          <p:spTgt spid="21"/>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strVal val="#ppt_w*0.05"/>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anim calcmode="lin" valueType="num">
                                      <p:cBhvr>
                                        <p:cTn id="37" dur="500" fill="hold"/>
                                        <p:tgtEl>
                                          <p:spTgt spid="22"/>
                                        </p:tgtEl>
                                        <p:attrNameLst>
                                          <p:attrName>ppt_x</p:attrName>
                                        </p:attrNameLst>
                                      </p:cBhvr>
                                      <p:tavLst>
                                        <p:tav tm="0">
                                          <p:val>
                                            <p:strVal val="#ppt_x-.2"/>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animEffect transition="in" filter="fade">
                                      <p:cBhvr>
                                        <p:cTn id="39" dur="500"/>
                                        <p:tgtEl>
                                          <p:spTgt spid="22"/>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strVal val="#ppt_w*0.05"/>
                                          </p:val>
                                        </p:tav>
                                        <p:tav tm="100000">
                                          <p:val>
                                            <p:strVal val="#ppt_w"/>
                                          </p:val>
                                        </p:tav>
                                      </p:tavLst>
                                    </p:anim>
                                    <p:anim calcmode="lin" valueType="num">
                                      <p:cBhvr>
                                        <p:cTn id="43" dur="500" fill="hold"/>
                                        <p:tgtEl>
                                          <p:spTgt spid="23"/>
                                        </p:tgtEl>
                                        <p:attrNameLst>
                                          <p:attrName>ppt_h</p:attrName>
                                        </p:attrNameLst>
                                      </p:cBhvr>
                                      <p:tavLst>
                                        <p:tav tm="0">
                                          <p:val>
                                            <p:strVal val="#ppt_h"/>
                                          </p:val>
                                        </p:tav>
                                        <p:tav tm="100000">
                                          <p:val>
                                            <p:strVal val="#ppt_h"/>
                                          </p:val>
                                        </p:tav>
                                      </p:tavLst>
                                    </p:anim>
                                    <p:anim calcmode="lin" valueType="num">
                                      <p:cBhvr>
                                        <p:cTn id="44" dur="500" fill="hold"/>
                                        <p:tgtEl>
                                          <p:spTgt spid="23"/>
                                        </p:tgtEl>
                                        <p:attrNameLst>
                                          <p:attrName>ppt_x</p:attrName>
                                        </p:attrNameLst>
                                      </p:cBhvr>
                                      <p:tavLst>
                                        <p:tav tm="0">
                                          <p:val>
                                            <p:strVal val="#ppt_x-.2"/>
                                          </p:val>
                                        </p:tav>
                                        <p:tav tm="100000">
                                          <p:val>
                                            <p:strVal val="#ppt_x"/>
                                          </p:val>
                                        </p:tav>
                                      </p:tavLst>
                                    </p:anim>
                                    <p:anim calcmode="lin" valueType="num">
                                      <p:cBhvr>
                                        <p:cTn id="45" dur="500" fill="hold"/>
                                        <p:tgtEl>
                                          <p:spTgt spid="23"/>
                                        </p:tgtEl>
                                        <p:attrNameLst>
                                          <p:attrName>ppt_y</p:attrName>
                                        </p:attrNameLst>
                                      </p:cBhvr>
                                      <p:tavLst>
                                        <p:tav tm="0">
                                          <p:val>
                                            <p:strVal val="#ppt_y"/>
                                          </p:val>
                                        </p:tav>
                                        <p:tav tm="100000">
                                          <p:val>
                                            <p:strVal val="#ppt_y"/>
                                          </p:val>
                                        </p:tav>
                                      </p:tavLst>
                                    </p:anim>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21516"/>
                                        </p:tgtEl>
                                        <p:attrNameLst>
                                          <p:attrName>style.visibility</p:attrName>
                                        </p:attrNameLst>
                                      </p:cBhvr>
                                      <p:to>
                                        <p:strVal val="visible"/>
                                      </p:to>
                                    </p:set>
                                    <p:anim calcmode="lin" valueType="num">
                                      <p:cBhvr>
                                        <p:cTn id="51" dur="500" fill="hold"/>
                                        <p:tgtEl>
                                          <p:spTgt spid="21516"/>
                                        </p:tgtEl>
                                        <p:attrNameLst>
                                          <p:attrName>ppt_w</p:attrName>
                                        </p:attrNameLst>
                                      </p:cBhvr>
                                      <p:tavLst>
                                        <p:tav tm="0">
                                          <p:val>
                                            <p:strVal val="#ppt_w*0.05"/>
                                          </p:val>
                                        </p:tav>
                                        <p:tav tm="100000">
                                          <p:val>
                                            <p:strVal val="#ppt_w"/>
                                          </p:val>
                                        </p:tav>
                                      </p:tavLst>
                                    </p:anim>
                                    <p:anim calcmode="lin" valueType="num">
                                      <p:cBhvr>
                                        <p:cTn id="52" dur="500" fill="hold"/>
                                        <p:tgtEl>
                                          <p:spTgt spid="21516"/>
                                        </p:tgtEl>
                                        <p:attrNameLst>
                                          <p:attrName>ppt_h</p:attrName>
                                        </p:attrNameLst>
                                      </p:cBhvr>
                                      <p:tavLst>
                                        <p:tav tm="0">
                                          <p:val>
                                            <p:strVal val="#ppt_h"/>
                                          </p:val>
                                        </p:tav>
                                        <p:tav tm="100000">
                                          <p:val>
                                            <p:strVal val="#ppt_h"/>
                                          </p:val>
                                        </p:tav>
                                      </p:tavLst>
                                    </p:anim>
                                    <p:anim calcmode="lin" valueType="num">
                                      <p:cBhvr>
                                        <p:cTn id="53" dur="500" fill="hold"/>
                                        <p:tgtEl>
                                          <p:spTgt spid="21516"/>
                                        </p:tgtEl>
                                        <p:attrNameLst>
                                          <p:attrName>ppt_x</p:attrName>
                                        </p:attrNameLst>
                                      </p:cBhvr>
                                      <p:tavLst>
                                        <p:tav tm="0">
                                          <p:val>
                                            <p:strVal val="#ppt_x-.2"/>
                                          </p:val>
                                        </p:tav>
                                        <p:tav tm="100000">
                                          <p:val>
                                            <p:strVal val="#ppt_x"/>
                                          </p:val>
                                        </p:tav>
                                      </p:tavLst>
                                    </p:anim>
                                    <p:anim calcmode="lin" valueType="num">
                                      <p:cBhvr>
                                        <p:cTn id="54" dur="500" fill="hold"/>
                                        <p:tgtEl>
                                          <p:spTgt spid="21516"/>
                                        </p:tgtEl>
                                        <p:attrNameLst>
                                          <p:attrName>ppt_y</p:attrName>
                                        </p:attrNameLst>
                                      </p:cBhvr>
                                      <p:tavLst>
                                        <p:tav tm="0">
                                          <p:val>
                                            <p:strVal val="#ppt_y"/>
                                          </p:val>
                                        </p:tav>
                                        <p:tav tm="100000">
                                          <p:val>
                                            <p:strVal val="#ppt_y"/>
                                          </p:val>
                                        </p:tav>
                                      </p:tavLst>
                                    </p:anim>
                                    <p:animEffect transition="in" filter="fade">
                                      <p:cBhvr>
                                        <p:cTn id="55" dur="500"/>
                                        <p:tgtEl>
                                          <p:spTgt spid="21516"/>
                                        </p:tgtEl>
                                      </p:cBhvr>
                                    </p:animEffect>
                                  </p:childTnLst>
                                </p:cTn>
                              </p:par>
                              <p:par>
                                <p:cTn id="56" presetID="54" presetClass="entr" presetSubtype="0" accel="10000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strVal val="#ppt_w*0.05"/>
                                          </p:val>
                                        </p:tav>
                                        <p:tav tm="100000">
                                          <p:val>
                                            <p:strVal val="#ppt_w"/>
                                          </p:val>
                                        </p:tav>
                                      </p:tavLst>
                                    </p:anim>
                                    <p:anim calcmode="lin" valueType="num">
                                      <p:cBhvr>
                                        <p:cTn id="59" dur="500" fill="hold"/>
                                        <p:tgtEl>
                                          <p:spTgt spid="35"/>
                                        </p:tgtEl>
                                        <p:attrNameLst>
                                          <p:attrName>ppt_h</p:attrName>
                                        </p:attrNameLst>
                                      </p:cBhvr>
                                      <p:tavLst>
                                        <p:tav tm="0">
                                          <p:val>
                                            <p:strVal val="#ppt_h"/>
                                          </p:val>
                                        </p:tav>
                                        <p:tav tm="100000">
                                          <p:val>
                                            <p:strVal val="#ppt_h"/>
                                          </p:val>
                                        </p:tav>
                                      </p:tavLst>
                                    </p:anim>
                                    <p:anim calcmode="lin" valueType="num">
                                      <p:cBhvr>
                                        <p:cTn id="60" dur="500" fill="hold"/>
                                        <p:tgtEl>
                                          <p:spTgt spid="35"/>
                                        </p:tgtEl>
                                        <p:attrNameLst>
                                          <p:attrName>ppt_x</p:attrName>
                                        </p:attrNameLst>
                                      </p:cBhvr>
                                      <p:tavLst>
                                        <p:tav tm="0">
                                          <p:val>
                                            <p:strVal val="#ppt_x-.2"/>
                                          </p:val>
                                        </p:tav>
                                        <p:tav tm="100000">
                                          <p:val>
                                            <p:strVal val="#ppt_x"/>
                                          </p:val>
                                        </p:tav>
                                      </p:tavLst>
                                    </p:anim>
                                    <p:anim calcmode="lin" valueType="num">
                                      <p:cBhvr>
                                        <p:cTn id="61" dur="500" fill="hold"/>
                                        <p:tgtEl>
                                          <p:spTgt spid="35"/>
                                        </p:tgtEl>
                                        <p:attrNameLst>
                                          <p:attrName>ppt_y</p:attrName>
                                        </p:attrNameLst>
                                      </p:cBhvr>
                                      <p:tavLst>
                                        <p:tav tm="0">
                                          <p:val>
                                            <p:strVal val="#ppt_y"/>
                                          </p:val>
                                        </p:tav>
                                        <p:tav tm="100000">
                                          <p:val>
                                            <p:strVal val="#ppt_y"/>
                                          </p:val>
                                        </p:tav>
                                      </p:tavLst>
                                    </p:anim>
                                    <p:animEffect transition="in" filter="fade">
                                      <p:cBhvr>
                                        <p:cTn id="62" dur="500"/>
                                        <p:tgtEl>
                                          <p:spTgt spid="35"/>
                                        </p:tgtEl>
                                      </p:cBhvr>
                                    </p:animEffect>
                                  </p:childTnLst>
                                </p:cTn>
                              </p:par>
                              <p:par>
                                <p:cTn id="63" presetID="54" presetClass="entr" presetSubtype="0" accel="10000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strVal val="#ppt_w*0.05"/>
                                          </p:val>
                                        </p:tav>
                                        <p:tav tm="100000">
                                          <p:val>
                                            <p:strVal val="#ppt_w"/>
                                          </p:val>
                                        </p:tav>
                                      </p:tavLst>
                                    </p:anim>
                                    <p:anim calcmode="lin" valueType="num">
                                      <p:cBhvr>
                                        <p:cTn id="66" dur="500" fill="hold"/>
                                        <p:tgtEl>
                                          <p:spTgt spid="36"/>
                                        </p:tgtEl>
                                        <p:attrNameLst>
                                          <p:attrName>ppt_h</p:attrName>
                                        </p:attrNameLst>
                                      </p:cBhvr>
                                      <p:tavLst>
                                        <p:tav tm="0">
                                          <p:val>
                                            <p:strVal val="#ppt_h"/>
                                          </p:val>
                                        </p:tav>
                                        <p:tav tm="100000">
                                          <p:val>
                                            <p:strVal val="#ppt_h"/>
                                          </p:val>
                                        </p:tav>
                                      </p:tavLst>
                                    </p:anim>
                                    <p:anim calcmode="lin" valueType="num">
                                      <p:cBhvr>
                                        <p:cTn id="67" dur="500" fill="hold"/>
                                        <p:tgtEl>
                                          <p:spTgt spid="36"/>
                                        </p:tgtEl>
                                        <p:attrNameLst>
                                          <p:attrName>ppt_x</p:attrName>
                                        </p:attrNameLst>
                                      </p:cBhvr>
                                      <p:tavLst>
                                        <p:tav tm="0">
                                          <p:val>
                                            <p:strVal val="#ppt_x-.2"/>
                                          </p:val>
                                        </p:tav>
                                        <p:tav tm="100000">
                                          <p:val>
                                            <p:strVal val="#ppt_x"/>
                                          </p:val>
                                        </p:tav>
                                      </p:tavLst>
                                    </p:anim>
                                    <p:anim calcmode="lin" valueType="num">
                                      <p:cBhvr>
                                        <p:cTn id="68" dur="500" fill="hold"/>
                                        <p:tgtEl>
                                          <p:spTgt spid="36"/>
                                        </p:tgtEl>
                                        <p:attrNameLst>
                                          <p:attrName>ppt_y</p:attrName>
                                        </p:attrNameLst>
                                      </p:cBhvr>
                                      <p:tavLst>
                                        <p:tav tm="0">
                                          <p:val>
                                            <p:strVal val="#ppt_y"/>
                                          </p:val>
                                        </p:tav>
                                        <p:tav tm="100000">
                                          <p:val>
                                            <p:strVal val="#ppt_y"/>
                                          </p:val>
                                        </p:tav>
                                      </p:tavLst>
                                    </p:anim>
                                    <p:animEffect transition="in" filter="fade">
                                      <p:cBhvr>
                                        <p:cTn id="69" dur="500"/>
                                        <p:tgtEl>
                                          <p:spTgt spid="36"/>
                                        </p:tgtEl>
                                      </p:cBhvr>
                                    </p:animEffect>
                                  </p:childTnLst>
                                </p:cTn>
                              </p:par>
                              <p:par>
                                <p:cTn id="70" presetID="54" presetClass="entr" presetSubtype="0" accel="10000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strVal val="#ppt_w*0.05"/>
                                          </p:val>
                                        </p:tav>
                                        <p:tav tm="100000">
                                          <p:val>
                                            <p:strVal val="#ppt_w"/>
                                          </p:val>
                                        </p:tav>
                                      </p:tavLst>
                                    </p:anim>
                                    <p:anim calcmode="lin" valueType="num">
                                      <p:cBhvr>
                                        <p:cTn id="73" dur="500" fill="hold"/>
                                        <p:tgtEl>
                                          <p:spTgt spid="37"/>
                                        </p:tgtEl>
                                        <p:attrNameLst>
                                          <p:attrName>ppt_h</p:attrName>
                                        </p:attrNameLst>
                                      </p:cBhvr>
                                      <p:tavLst>
                                        <p:tav tm="0">
                                          <p:val>
                                            <p:strVal val="#ppt_h"/>
                                          </p:val>
                                        </p:tav>
                                        <p:tav tm="100000">
                                          <p:val>
                                            <p:strVal val="#ppt_h"/>
                                          </p:val>
                                        </p:tav>
                                      </p:tavLst>
                                    </p:anim>
                                    <p:anim calcmode="lin" valueType="num">
                                      <p:cBhvr>
                                        <p:cTn id="74" dur="500" fill="hold"/>
                                        <p:tgtEl>
                                          <p:spTgt spid="37"/>
                                        </p:tgtEl>
                                        <p:attrNameLst>
                                          <p:attrName>ppt_x</p:attrName>
                                        </p:attrNameLst>
                                      </p:cBhvr>
                                      <p:tavLst>
                                        <p:tav tm="0">
                                          <p:val>
                                            <p:strVal val="#ppt_x-.2"/>
                                          </p:val>
                                        </p:tav>
                                        <p:tav tm="100000">
                                          <p:val>
                                            <p:strVal val="#ppt_x"/>
                                          </p:val>
                                        </p:tav>
                                      </p:tavLst>
                                    </p:anim>
                                    <p:anim calcmode="lin" valueType="num">
                                      <p:cBhvr>
                                        <p:cTn id="75" dur="500" fill="hold"/>
                                        <p:tgtEl>
                                          <p:spTgt spid="37"/>
                                        </p:tgtEl>
                                        <p:attrNameLst>
                                          <p:attrName>ppt_y</p:attrName>
                                        </p:attrNameLst>
                                      </p:cBhvr>
                                      <p:tavLst>
                                        <p:tav tm="0">
                                          <p:val>
                                            <p:strVal val="#ppt_y"/>
                                          </p:val>
                                        </p:tav>
                                        <p:tav tm="100000">
                                          <p:val>
                                            <p:strVal val="#ppt_y"/>
                                          </p:val>
                                        </p:tav>
                                      </p:tavLst>
                                    </p:anim>
                                    <p:animEffect transition="in" filter="fade">
                                      <p:cBhvr>
                                        <p:cTn id="76" dur="500"/>
                                        <p:tgtEl>
                                          <p:spTgt spid="37"/>
                                        </p:tgtEl>
                                      </p:cBhvr>
                                    </p:animEffect>
                                  </p:childTnLst>
                                </p:cTn>
                              </p:par>
                              <p:par>
                                <p:cTn id="77" presetID="54" presetClass="entr" presetSubtype="0" accel="10000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strVal val="#ppt_w*0.05"/>
                                          </p:val>
                                        </p:tav>
                                        <p:tav tm="100000">
                                          <p:val>
                                            <p:strVal val="#ppt_w"/>
                                          </p:val>
                                        </p:tav>
                                      </p:tavLst>
                                    </p:anim>
                                    <p:anim calcmode="lin" valueType="num">
                                      <p:cBhvr>
                                        <p:cTn id="80" dur="500" fill="hold"/>
                                        <p:tgtEl>
                                          <p:spTgt spid="38"/>
                                        </p:tgtEl>
                                        <p:attrNameLst>
                                          <p:attrName>ppt_h</p:attrName>
                                        </p:attrNameLst>
                                      </p:cBhvr>
                                      <p:tavLst>
                                        <p:tav tm="0">
                                          <p:val>
                                            <p:strVal val="#ppt_h"/>
                                          </p:val>
                                        </p:tav>
                                        <p:tav tm="100000">
                                          <p:val>
                                            <p:strVal val="#ppt_h"/>
                                          </p:val>
                                        </p:tav>
                                      </p:tavLst>
                                    </p:anim>
                                    <p:anim calcmode="lin" valueType="num">
                                      <p:cBhvr>
                                        <p:cTn id="81" dur="500" fill="hold"/>
                                        <p:tgtEl>
                                          <p:spTgt spid="38"/>
                                        </p:tgtEl>
                                        <p:attrNameLst>
                                          <p:attrName>ppt_x</p:attrName>
                                        </p:attrNameLst>
                                      </p:cBhvr>
                                      <p:tavLst>
                                        <p:tav tm="0">
                                          <p:val>
                                            <p:strVal val="#ppt_x-.2"/>
                                          </p:val>
                                        </p:tav>
                                        <p:tav tm="100000">
                                          <p:val>
                                            <p:strVal val="#ppt_x"/>
                                          </p:val>
                                        </p:tav>
                                      </p:tavLst>
                                    </p:anim>
                                    <p:anim calcmode="lin" valueType="num">
                                      <p:cBhvr>
                                        <p:cTn id="82" dur="500" fill="hold"/>
                                        <p:tgtEl>
                                          <p:spTgt spid="38"/>
                                        </p:tgtEl>
                                        <p:attrNameLst>
                                          <p:attrName>ppt_y</p:attrName>
                                        </p:attrNameLst>
                                      </p:cBhvr>
                                      <p:tavLst>
                                        <p:tav tm="0">
                                          <p:val>
                                            <p:strVal val="#ppt_y"/>
                                          </p:val>
                                        </p:tav>
                                        <p:tav tm="100000">
                                          <p:val>
                                            <p:strVal val="#ppt_y"/>
                                          </p:val>
                                        </p:tav>
                                      </p:tavLst>
                                    </p:anim>
                                    <p:animEffect transition="in" filter="fade">
                                      <p:cBhvr>
                                        <p:cTn id="83" dur="500"/>
                                        <p:tgtEl>
                                          <p:spTgt spid="38"/>
                                        </p:tgtEl>
                                      </p:cBhvr>
                                    </p:animEffect>
                                  </p:childTnLst>
                                </p:cTn>
                              </p:par>
                              <p:par>
                                <p:cTn id="84" presetID="54" presetClass="entr" presetSubtype="0" accel="10000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strVal val="#ppt_w*0.05"/>
                                          </p:val>
                                        </p:tav>
                                        <p:tav tm="100000">
                                          <p:val>
                                            <p:strVal val="#ppt_w"/>
                                          </p:val>
                                        </p:tav>
                                      </p:tavLst>
                                    </p:anim>
                                    <p:anim calcmode="lin" valueType="num">
                                      <p:cBhvr>
                                        <p:cTn id="87" dur="500" fill="hold"/>
                                        <p:tgtEl>
                                          <p:spTgt spid="39"/>
                                        </p:tgtEl>
                                        <p:attrNameLst>
                                          <p:attrName>ppt_h</p:attrName>
                                        </p:attrNameLst>
                                      </p:cBhvr>
                                      <p:tavLst>
                                        <p:tav tm="0">
                                          <p:val>
                                            <p:strVal val="#ppt_h"/>
                                          </p:val>
                                        </p:tav>
                                        <p:tav tm="100000">
                                          <p:val>
                                            <p:strVal val="#ppt_h"/>
                                          </p:val>
                                        </p:tav>
                                      </p:tavLst>
                                    </p:anim>
                                    <p:anim calcmode="lin" valueType="num">
                                      <p:cBhvr>
                                        <p:cTn id="88" dur="500" fill="hold"/>
                                        <p:tgtEl>
                                          <p:spTgt spid="39"/>
                                        </p:tgtEl>
                                        <p:attrNameLst>
                                          <p:attrName>ppt_x</p:attrName>
                                        </p:attrNameLst>
                                      </p:cBhvr>
                                      <p:tavLst>
                                        <p:tav tm="0">
                                          <p:val>
                                            <p:strVal val="#ppt_x-.2"/>
                                          </p:val>
                                        </p:tav>
                                        <p:tav tm="100000">
                                          <p:val>
                                            <p:strVal val="#ppt_x"/>
                                          </p:val>
                                        </p:tav>
                                      </p:tavLst>
                                    </p:anim>
                                    <p:anim calcmode="lin" valueType="num">
                                      <p:cBhvr>
                                        <p:cTn id="89" dur="500" fill="hold"/>
                                        <p:tgtEl>
                                          <p:spTgt spid="39"/>
                                        </p:tgtEl>
                                        <p:attrNameLst>
                                          <p:attrName>ppt_y</p:attrName>
                                        </p:attrNameLst>
                                      </p:cBhvr>
                                      <p:tavLst>
                                        <p:tav tm="0">
                                          <p:val>
                                            <p:strVal val="#ppt_y"/>
                                          </p:val>
                                        </p:tav>
                                        <p:tav tm="100000">
                                          <p:val>
                                            <p:strVal val="#ppt_y"/>
                                          </p:val>
                                        </p:tav>
                                      </p:tavLst>
                                    </p:anim>
                                    <p:animEffect transition="in" filter="fade">
                                      <p:cBhvr>
                                        <p:cTn id="90" dur="500"/>
                                        <p:tgtEl>
                                          <p:spTgt spid="39"/>
                                        </p:tgtEl>
                                      </p:cBhvr>
                                    </p:animEffect>
                                  </p:childTnLst>
                                </p:cTn>
                              </p:par>
                              <p:par>
                                <p:cTn id="91" presetID="54" presetClass="entr" presetSubtype="0" accel="10000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strVal val="#ppt_w*0.05"/>
                                          </p:val>
                                        </p:tav>
                                        <p:tav tm="100000">
                                          <p:val>
                                            <p:strVal val="#ppt_w"/>
                                          </p:val>
                                        </p:tav>
                                      </p:tavLst>
                                    </p:anim>
                                    <p:anim calcmode="lin" valueType="num">
                                      <p:cBhvr>
                                        <p:cTn id="94" dur="500" fill="hold"/>
                                        <p:tgtEl>
                                          <p:spTgt spid="42"/>
                                        </p:tgtEl>
                                        <p:attrNameLst>
                                          <p:attrName>ppt_h</p:attrName>
                                        </p:attrNameLst>
                                      </p:cBhvr>
                                      <p:tavLst>
                                        <p:tav tm="0">
                                          <p:val>
                                            <p:strVal val="#ppt_h"/>
                                          </p:val>
                                        </p:tav>
                                        <p:tav tm="100000">
                                          <p:val>
                                            <p:strVal val="#ppt_h"/>
                                          </p:val>
                                        </p:tav>
                                      </p:tavLst>
                                    </p:anim>
                                    <p:anim calcmode="lin" valueType="num">
                                      <p:cBhvr>
                                        <p:cTn id="95" dur="500" fill="hold"/>
                                        <p:tgtEl>
                                          <p:spTgt spid="42"/>
                                        </p:tgtEl>
                                        <p:attrNameLst>
                                          <p:attrName>ppt_x</p:attrName>
                                        </p:attrNameLst>
                                      </p:cBhvr>
                                      <p:tavLst>
                                        <p:tav tm="0">
                                          <p:val>
                                            <p:strVal val="#ppt_x-.2"/>
                                          </p:val>
                                        </p:tav>
                                        <p:tav tm="100000">
                                          <p:val>
                                            <p:strVal val="#ppt_x"/>
                                          </p:val>
                                        </p:tav>
                                      </p:tavLst>
                                    </p:anim>
                                    <p:anim calcmode="lin" valueType="num">
                                      <p:cBhvr>
                                        <p:cTn id="96" dur="500" fill="hold"/>
                                        <p:tgtEl>
                                          <p:spTgt spid="42"/>
                                        </p:tgtEl>
                                        <p:attrNameLst>
                                          <p:attrName>ppt_y</p:attrName>
                                        </p:attrNameLst>
                                      </p:cBhvr>
                                      <p:tavLst>
                                        <p:tav tm="0">
                                          <p:val>
                                            <p:strVal val="#ppt_y"/>
                                          </p:val>
                                        </p:tav>
                                        <p:tav tm="100000">
                                          <p:val>
                                            <p:strVal val="#ppt_y"/>
                                          </p:val>
                                        </p:tav>
                                      </p:tavLst>
                                    </p:anim>
                                    <p:animEffect transition="in" filter="fade">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35" grpId="0" animBg="1"/>
      <p:bldP spid="36" grpId="0" animBg="1"/>
      <p:bldP spid="37" grpId="0" animBg="1"/>
      <p:bldP spid="38" grpId="0" animBg="1"/>
      <p:bldP spid="39"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srcRect/>
          <a:stretch>
            <a:fillRect/>
          </a:stretch>
        </p:blipFill>
        <p:spPr bwMode="auto">
          <a:xfrm>
            <a:off x="4929190" y="4857760"/>
            <a:ext cx="3422541" cy="804861"/>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srcRect/>
          <a:stretch>
            <a:fillRect/>
          </a:stretch>
        </p:blipFill>
        <p:spPr bwMode="auto">
          <a:xfrm>
            <a:off x="785786" y="4857760"/>
            <a:ext cx="3422541" cy="804861"/>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SV" b="1" dirty="0" smtClean="0">
                <a:latin typeface="Times New Roman" pitchFamily="18" charset="0"/>
                <a:cs typeface="Times New Roman" pitchFamily="18" charset="0"/>
              </a:rPr>
              <a:t>EFECTO DE GANANCIAS DE TRANSPORTADORES</a:t>
            </a:r>
            <a:endParaRPr lang="es-ES" b="1"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Marcador de contenido"/>
          <p:cNvSpPr>
            <a:spLocks noGrp="1"/>
          </p:cNvSpPr>
          <p:nvPr>
            <p:ph idx="1"/>
          </p:nvPr>
        </p:nvSpPr>
        <p:spPr>
          <a:xfrm>
            <a:off x="457200" y="1935480"/>
            <a:ext cx="8229600" cy="2207900"/>
          </a:xfrm>
        </p:spPr>
        <p:txBody>
          <a:bodyPr/>
          <a:lstStyle/>
          <a:p>
            <a:pPr algn="just"/>
            <a:r>
              <a:rPr lang="es-SV" u="sng" dirty="0" smtClean="0">
                <a:latin typeface="Times New Roman" pitchFamily="18" charset="0"/>
                <a:cs typeface="Times New Roman" pitchFamily="18" charset="0"/>
              </a:rPr>
              <a:t>Velocidades del sistema</a:t>
            </a:r>
            <a:r>
              <a:rPr lang="es-SV" dirty="0" smtClean="0">
                <a:latin typeface="Times New Roman" pitchFamily="18" charset="0"/>
                <a:cs typeface="Times New Roman" pitchFamily="18" charset="0"/>
              </a:rPr>
              <a:t>: Si se incrementa la ganancia de un trasportador disminuye la velocidad de los transportadores que están adelante debido a que la altura del colchón se incrementa. Este es el resultado después de que transcurre el tiempo de estabilización.</a:t>
            </a:r>
            <a:endParaRPr lang="es-ES" dirty="0">
              <a:latin typeface="Times New Roman" pitchFamily="18" charset="0"/>
              <a:cs typeface="Times New Roman" pitchFamily="18" charset="0"/>
            </a:endParaRPr>
          </a:p>
        </p:txBody>
      </p:sp>
      <p:sp>
        <p:nvSpPr>
          <p:cNvPr id="19" name="18 CuadroTexto"/>
          <p:cNvSpPr txBox="1"/>
          <p:nvPr/>
        </p:nvSpPr>
        <p:spPr>
          <a:xfrm>
            <a:off x="1428728" y="5572140"/>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a:t>
            </a:r>
            <a:endParaRPr lang="es-ES" sz="1200" dirty="0">
              <a:latin typeface="Times New Roman" pitchFamily="18" charset="0"/>
              <a:cs typeface="Times New Roman" pitchFamily="18" charset="0"/>
            </a:endParaRPr>
          </a:p>
        </p:txBody>
      </p:sp>
      <p:sp>
        <p:nvSpPr>
          <p:cNvPr id="20" name="19 CuadroTexto"/>
          <p:cNvSpPr txBox="1"/>
          <p:nvPr/>
        </p:nvSpPr>
        <p:spPr>
          <a:xfrm>
            <a:off x="3071802" y="6000768"/>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V2</a:t>
            </a:r>
            <a:endParaRPr lang="es-ES" sz="1200" dirty="0">
              <a:latin typeface="Times New Roman" pitchFamily="18" charset="0"/>
              <a:cs typeface="Times New Roman" pitchFamily="18" charset="0"/>
            </a:endParaRPr>
          </a:p>
        </p:txBody>
      </p:sp>
      <p:sp>
        <p:nvSpPr>
          <p:cNvPr id="21" name="20 Flecha derecha"/>
          <p:cNvSpPr/>
          <p:nvPr/>
        </p:nvSpPr>
        <p:spPr>
          <a:xfrm>
            <a:off x="1285852" y="5286388"/>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2" name="21 Flecha derecha"/>
          <p:cNvSpPr/>
          <p:nvPr/>
        </p:nvSpPr>
        <p:spPr>
          <a:xfrm>
            <a:off x="2857488" y="5715016"/>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3" name="22 CuadroTexto"/>
          <p:cNvSpPr txBox="1"/>
          <p:nvPr/>
        </p:nvSpPr>
        <p:spPr>
          <a:xfrm>
            <a:off x="2071670" y="6286520"/>
            <a:ext cx="571504"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G = 1</a:t>
            </a:r>
            <a:endParaRPr lang="es-ES" sz="1200" dirty="0">
              <a:latin typeface="Times New Roman" pitchFamily="18" charset="0"/>
              <a:cs typeface="Times New Roman" pitchFamily="18" charset="0"/>
            </a:endParaRPr>
          </a:p>
        </p:txBody>
      </p:sp>
      <p:sp>
        <p:nvSpPr>
          <p:cNvPr id="35" name="34 CuadroTexto"/>
          <p:cNvSpPr txBox="1"/>
          <p:nvPr/>
        </p:nvSpPr>
        <p:spPr>
          <a:xfrm>
            <a:off x="5500694" y="5572140"/>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a:t>
            </a:r>
            <a:endParaRPr lang="es-ES" sz="1200" dirty="0">
              <a:latin typeface="Times New Roman" pitchFamily="18" charset="0"/>
              <a:cs typeface="Times New Roman" pitchFamily="18" charset="0"/>
            </a:endParaRPr>
          </a:p>
        </p:txBody>
      </p:sp>
      <p:sp>
        <p:nvSpPr>
          <p:cNvPr id="36" name="35 CuadroTexto"/>
          <p:cNvSpPr txBox="1"/>
          <p:nvPr/>
        </p:nvSpPr>
        <p:spPr>
          <a:xfrm>
            <a:off x="7143768" y="6000768"/>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V2</a:t>
            </a:r>
            <a:endParaRPr lang="es-ES" sz="1200" dirty="0">
              <a:latin typeface="Times New Roman" pitchFamily="18" charset="0"/>
              <a:cs typeface="Times New Roman" pitchFamily="18" charset="0"/>
            </a:endParaRPr>
          </a:p>
        </p:txBody>
      </p:sp>
      <p:sp>
        <p:nvSpPr>
          <p:cNvPr id="37" name="36 Flecha derecha"/>
          <p:cNvSpPr/>
          <p:nvPr/>
        </p:nvSpPr>
        <p:spPr>
          <a:xfrm>
            <a:off x="5357818" y="5286388"/>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8" name="37 Flecha derecha"/>
          <p:cNvSpPr/>
          <p:nvPr/>
        </p:nvSpPr>
        <p:spPr>
          <a:xfrm>
            <a:off x="7143768" y="5715016"/>
            <a:ext cx="428628"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9" name="38 CuadroTexto"/>
          <p:cNvSpPr txBox="1"/>
          <p:nvPr/>
        </p:nvSpPr>
        <p:spPr>
          <a:xfrm>
            <a:off x="6215074" y="6286520"/>
            <a:ext cx="571504" cy="28575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G = 2</a:t>
            </a:r>
            <a:endParaRPr lang="es-ES" sz="1200" dirty="0">
              <a:latin typeface="Times New Roman" pitchFamily="18" charset="0"/>
              <a:cs typeface="Times New Roman" pitchFamily="18" charset="0"/>
            </a:endParaRPr>
          </a:p>
        </p:txBody>
      </p:sp>
      <p:sp>
        <p:nvSpPr>
          <p:cNvPr id="42" name="41 Flecha curvada hacia abajo"/>
          <p:cNvSpPr/>
          <p:nvPr/>
        </p:nvSpPr>
        <p:spPr>
          <a:xfrm>
            <a:off x="3571868" y="4286256"/>
            <a:ext cx="1857388"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strVal val="#ppt_w*0.05"/>
                                          </p:val>
                                        </p:tav>
                                        <p:tav tm="100000">
                                          <p:val>
                                            <p:strVal val="#ppt_w"/>
                                          </p:val>
                                        </p:tav>
                                      </p:tavLst>
                                    </p:anim>
                                    <p:anim calcmode="lin" valueType="num">
                                      <p:cBhvr>
                                        <p:cTn id="8" dur="500" fill="hold"/>
                                        <p:tgtEl>
                                          <p:spTgt spid="22530"/>
                                        </p:tgtEl>
                                        <p:attrNameLst>
                                          <p:attrName>ppt_h</p:attrName>
                                        </p:attrNameLst>
                                      </p:cBhvr>
                                      <p:tavLst>
                                        <p:tav tm="0">
                                          <p:val>
                                            <p:strVal val="#ppt_h"/>
                                          </p:val>
                                        </p:tav>
                                        <p:tav tm="100000">
                                          <p:val>
                                            <p:strVal val="#ppt_h"/>
                                          </p:val>
                                        </p:tav>
                                      </p:tavLst>
                                    </p:anim>
                                    <p:anim calcmode="lin" valueType="num">
                                      <p:cBhvr>
                                        <p:cTn id="9" dur="500" fill="hold"/>
                                        <p:tgtEl>
                                          <p:spTgt spid="22530"/>
                                        </p:tgtEl>
                                        <p:attrNameLst>
                                          <p:attrName>ppt_x</p:attrName>
                                        </p:attrNameLst>
                                      </p:cBhvr>
                                      <p:tavLst>
                                        <p:tav tm="0">
                                          <p:val>
                                            <p:strVal val="#ppt_x-.2"/>
                                          </p:val>
                                        </p:tav>
                                        <p:tav tm="100000">
                                          <p:val>
                                            <p:strVal val="#ppt_x"/>
                                          </p:val>
                                        </p:tav>
                                      </p:tavLst>
                                    </p:anim>
                                    <p:anim calcmode="lin" valueType="num">
                                      <p:cBhvr>
                                        <p:cTn id="10" dur="500" fill="hold"/>
                                        <p:tgtEl>
                                          <p:spTgt spid="22530"/>
                                        </p:tgtEl>
                                        <p:attrNameLst>
                                          <p:attrName>ppt_y</p:attrName>
                                        </p:attrNameLst>
                                      </p:cBhvr>
                                      <p:tavLst>
                                        <p:tav tm="0">
                                          <p:val>
                                            <p:strVal val="#ppt_y"/>
                                          </p:val>
                                        </p:tav>
                                        <p:tav tm="100000">
                                          <p:val>
                                            <p:strVal val="#ppt_y"/>
                                          </p:val>
                                        </p:tav>
                                      </p:tavLst>
                                    </p:anim>
                                    <p:animEffect transition="in" filter="fade">
                                      <p:cBhvr>
                                        <p:cTn id="11" dur="500"/>
                                        <p:tgtEl>
                                          <p:spTgt spid="2253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ppt_w*0.05"/>
                                          </p:val>
                                        </p:tav>
                                        <p:tav tm="100000">
                                          <p:val>
                                            <p:strVal val="#ppt_w"/>
                                          </p:val>
                                        </p:tav>
                                      </p:tavLst>
                                    </p:anim>
                                    <p:anim calcmode="lin" valueType="num">
                                      <p:cBhvr>
                                        <p:cTn id="15" dur="500" fill="hold"/>
                                        <p:tgtEl>
                                          <p:spTgt spid="19"/>
                                        </p:tgtEl>
                                        <p:attrNameLst>
                                          <p:attrName>ppt_h</p:attrName>
                                        </p:attrNameLst>
                                      </p:cBhvr>
                                      <p:tavLst>
                                        <p:tav tm="0">
                                          <p:val>
                                            <p:strVal val="#ppt_h"/>
                                          </p:val>
                                        </p:tav>
                                        <p:tav tm="100000">
                                          <p:val>
                                            <p:strVal val="#ppt_h"/>
                                          </p:val>
                                        </p:tav>
                                      </p:tavLst>
                                    </p:anim>
                                    <p:anim calcmode="lin" valueType="num">
                                      <p:cBhvr>
                                        <p:cTn id="16" dur="500" fill="hold"/>
                                        <p:tgtEl>
                                          <p:spTgt spid="19"/>
                                        </p:tgtEl>
                                        <p:attrNameLst>
                                          <p:attrName>ppt_x</p:attrName>
                                        </p:attrNameLst>
                                      </p:cBhvr>
                                      <p:tavLst>
                                        <p:tav tm="0">
                                          <p:val>
                                            <p:strVal val="#ppt_x-.2"/>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Effect transition="in" filter="fade">
                                      <p:cBhvr>
                                        <p:cTn id="18" dur="500"/>
                                        <p:tgtEl>
                                          <p:spTgt spid="19"/>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ppt_w*0.05"/>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anim calcmode="lin" valueType="num">
                                      <p:cBhvr>
                                        <p:cTn id="23" dur="500" fill="hold"/>
                                        <p:tgtEl>
                                          <p:spTgt spid="20"/>
                                        </p:tgtEl>
                                        <p:attrNameLst>
                                          <p:attrName>ppt_x</p:attrName>
                                        </p:attrNameLst>
                                      </p:cBhvr>
                                      <p:tavLst>
                                        <p:tav tm="0">
                                          <p:val>
                                            <p:strVal val="#ppt_x-.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Effect transition="in" filter="fade">
                                      <p:cBhvr>
                                        <p:cTn id="25" dur="500"/>
                                        <p:tgtEl>
                                          <p:spTgt spid="20"/>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ppt_w*0.05"/>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anim calcmode="lin" valueType="num">
                                      <p:cBhvr>
                                        <p:cTn id="30" dur="500" fill="hold"/>
                                        <p:tgtEl>
                                          <p:spTgt spid="21"/>
                                        </p:tgtEl>
                                        <p:attrNameLst>
                                          <p:attrName>ppt_x</p:attrName>
                                        </p:attrNameLst>
                                      </p:cBhvr>
                                      <p:tavLst>
                                        <p:tav tm="0">
                                          <p:val>
                                            <p:strVal val="#ppt_x-.2"/>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animEffect transition="in" filter="fade">
                                      <p:cBhvr>
                                        <p:cTn id="32" dur="500"/>
                                        <p:tgtEl>
                                          <p:spTgt spid="21"/>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strVal val="#ppt_w*0.05"/>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anim calcmode="lin" valueType="num">
                                      <p:cBhvr>
                                        <p:cTn id="37" dur="500" fill="hold"/>
                                        <p:tgtEl>
                                          <p:spTgt spid="22"/>
                                        </p:tgtEl>
                                        <p:attrNameLst>
                                          <p:attrName>ppt_x</p:attrName>
                                        </p:attrNameLst>
                                      </p:cBhvr>
                                      <p:tavLst>
                                        <p:tav tm="0">
                                          <p:val>
                                            <p:strVal val="#ppt_x-.2"/>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animEffect transition="in" filter="fade">
                                      <p:cBhvr>
                                        <p:cTn id="39" dur="500"/>
                                        <p:tgtEl>
                                          <p:spTgt spid="22"/>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strVal val="#ppt_w*0.05"/>
                                          </p:val>
                                        </p:tav>
                                        <p:tav tm="100000">
                                          <p:val>
                                            <p:strVal val="#ppt_w"/>
                                          </p:val>
                                        </p:tav>
                                      </p:tavLst>
                                    </p:anim>
                                    <p:anim calcmode="lin" valueType="num">
                                      <p:cBhvr>
                                        <p:cTn id="43" dur="500" fill="hold"/>
                                        <p:tgtEl>
                                          <p:spTgt spid="23"/>
                                        </p:tgtEl>
                                        <p:attrNameLst>
                                          <p:attrName>ppt_h</p:attrName>
                                        </p:attrNameLst>
                                      </p:cBhvr>
                                      <p:tavLst>
                                        <p:tav tm="0">
                                          <p:val>
                                            <p:strVal val="#ppt_h"/>
                                          </p:val>
                                        </p:tav>
                                        <p:tav tm="100000">
                                          <p:val>
                                            <p:strVal val="#ppt_h"/>
                                          </p:val>
                                        </p:tav>
                                      </p:tavLst>
                                    </p:anim>
                                    <p:anim calcmode="lin" valueType="num">
                                      <p:cBhvr>
                                        <p:cTn id="44" dur="500" fill="hold"/>
                                        <p:tgtEl>
                                          <p:spTgt spid="23"/>
                                        </p:tgtEl>
                                        <p:attrNameLst>
                                          <p:attrName>ppt_x</p:attrName>
                                        </p:attrNameLst>
                                      </p:cBhvr>
                                      <p:tavLst>
                                        <p:tav tm="0">
                                          <p:val>
                                            <p:strVal val="#ppt_x-.2"/>
                                          </p:val>
                                        </p:tav>
                                        <p:tav tm="100000">
                                          <p:val>
                                            <p:strVal val="#ppt_x"/>
                                          </p:val>
                                        </p:tav>
                                      </p:tavLst>
                                    </p:anim>
                                    <p:anim calcmode="lin" valueType="num">
                                      <p:cBhvr>
                                        <p:cTn id="45" dur="500" fill="hold"/>
                                        <p:tgtEl>
                                          <p:spTgt spid="23"/>
                                        </p:tgtEl>
                                        <p:attrNameLst>
                                          <p:attrName>ppt_y</p:attrName>
                                        </p:attrNameLst>
                                      </p:cBhvr>
                                      <p:tavLst>
                                        <p:tav tm="0">
                                          <p:val>
                                            <p:strVal val="#ppt_y"/>
                                          </p:val>
                                        </p:tav>
                                        <p:tav tm="100000">
                                          <p:val>
                                            <p:strVal val="#ppt_y"/>
                                          </p:val>
                                        </p:tav>
                                      </p:tavLst>
                                    </p:anim>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strVal val="#ppt_w*0.05"/>
                                          </p:val>
                                        </p:tav>
                                        <p:tav tm="100000">
                                          <p:val>
                                            <p:strVal val="#ppt_w"/>
                                          </p:val>
                                        </p:tav>
                                      </p:tavLst>
                                    </p:anim>
                                    <p:anim calcmode="lin" valueType="num">
                                      <p:cBhvr>
                                        <p:cTn id="52" dur="500" fill="hold"/>
                                        <p:tgtEl>
                                          <p:spTgt spid="24"/>
                                        </p:tgtEl>
                                        <p:attrNameLst>
                                          <p:attrName>ppt_h</p:attrName>
                                        </p:attrNameLst>
                                      </p:cBhvr>
                                      <p:tavLst>
                                        <p:tav tm="0">
                                          <p:val>
                                            <p:strVal val="#ppt_h"/>
                                          </p:val>
                                        </p:tav>
                                        <p:tav tm="100000">
                                          <p:val>
                                            <p:strVal val="#ppt_h"/>
                                          </p:val>
                                        </p:tav>
                                      </p:tavLst>
                                    </p:anim>
                                    <p:anim calcmode="lin" valueType="num">
                                      <p:cBhvr>
                                        <p:cTn id="53" dur="500" fill="hold"/>
                                        <p:tgtEl>
                                          <p:spTgt spid="24"/>
                                        </p:tgtEl>
                                        <p:attrNameLst>
                                          <p:attrName>ppt_x</p:attrName>
                                        </p:attrNameLst>
                                      </p:cBhvr>
                                      <p:tavLst>
                                        <p:tav tm="0">
                                          <p:val>
                                            <p:strVal val="#ppt_x-.2"/>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Effect transition="in" filter="fade">
                                      <p:cBhvr>
                                        <p:cTn id="55" dur="500"/>
                                        <p:tgtEl>
                                          <p:spTgt spid="24"/>
                                        </p:tgtEl>
                                      </p:cBhvr>
                                    </p:animEffect>
                                  </p:childTnLst>
                                </p:cTn>
                              </p:par>
                              <p:par>
                                <p:cTn id="56" presetID="54" presetClass="entr" presetSubtype="0" accel="10000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strVal val="#ppt_w*0.05"/>
                                          </p:val>
                                        </p:tav>
                                        <p:tav tm="100000">
                                          <p:val>
                                            <p:strVal val="#ppt_w"/>
                                          </p:val>
                                        </p:tav>
                                      </p:tavLst>
                                    </p:anim>
                                    <p:anim calcmode="lin" valueType="num">
                                      <p:cBhvr>
                                        <p:cTn id="59" dur="500" fill="hold"/>
                                        <p:tgtEl>
                                          <p:spTgt spid="35"/>
                                        </p:tgtEl>
                                        <p:attrNameLst>
                                          <p:attrName>ppt_h</p:attrName>
                                        </p:attrNameLst>
                                      </p:cBhvr>
                                      <p:tavLst>
                                        <p:tav tm="0">
                                          <p:val>
                                            <p:strVal val="#ppt_h"/>
                                          </p:val>
                                        </p:tav>
                                        <p:tav tm="100000">
                                          <p:val>
                                            <p:strVal val="#ppt_h"/>
                                          </p:val>
                                        </p:tav>
                                      </p:tavLst>
                                    </p:anim>
                                    <p:anim calcmode="lin" valueType="num">
                                      <p:cBhvr>
                                        <p:cTn id="60" dur="500" fill="hold"/>
                                        <p:tgtEl>
                                          <p:spTgt spid="35"/>
                                        </p:tgtEl>
                                        <p:attrNameLst>
                                          <p:attrName>ppt_x</p:attrName>
                                        </p:attrNameLst>
                                      </p:cBhvr>
                                      <p:tavLst>
                                        <p:tav tm="0">
                                          <p:val>
                                            <p:strVal val="#ppt_x-.2"/>
                                          </p:val>
                                        </p:tav>
                                        <p:tav tm="100000">
                                          <p:val>
                                            <p:strVal val="#ppt_x"/>
                                          </p:val>
                                        </p:tav>
                                      </p:tavLst>
                                    </p:anim>
                                    <p:anim calcmode="lin" valueType="num">
                                      <p:cBhvr>
                                        <p:cTn id="61" dur="500" fill="hold"/>
                                        <p:tgtEl>
                                          <p:spTgt spid="35"/>
                                        </p:tgtEl>
                                        <p:attrNameLst>
                                          <p:attrName>ppt_y</p:attrName>
                                        </p:attrNameLst>
                                      </p:cBhvr>
                                      <p:tavLst>
                                        <p:tav tm="0">
                                          <p:val>
                                            <p:strVal val="#ppt_y"/>
                                          </p:val>
                                        </p:tav>
                                        <p:tav tm="100000">
                                          <p:val>
                                            <p:strVal val="#ppt_y"/>
                                          </p:val>
                                        </p:tav>
                                      </p:tavLst>
                                    </p:anim>
                                    <p:animEffect transition="in" filter="fade">
                                      <p:cBhvr>
                                        <p:cTn id="62" dur="500"/>
                                        <p:tgtEl>
                                          <p:spTgt spid="35"/>
                                        </p:tgtEl>
                                      </p:cBhvr>
                                    </p:animEffect>
                                  </p:childTnLst>
                                </p:cTn>
                              </p:par>
                              <p:par>
                                <p:cTn id="63" presetID="54" presetClass="entr" presetSubtype="0" accel="10000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strVal val="#ppt_w*0.05"/>
                                          </p:val>
                                        </p:tav>
                                        <p:tav tm="100000">
                                          <p:val>
                                            <p:strVal val="#ppt_w"/>
                                          </p:val>
                                        </p:tav>
                                      </p:tavLst>
                                    </p:anim>
                                    <p:anim calcmode="lin" valueType="num">
                                      <p:cBhvr>
                                        <p:cTn id="66" dur="500" fill="hold"/>
                                        <p:tgtEl>
                                          <p:spTgt spid="36"/>
                                        </p:tgtEl>
                                        <p:attrNameLst>
                                          <p:attrName>ppt_h</p:attrName>
                                        </p:attrNameLst>
                                      </p:cBhvr>
                                      <p:tavLst>
                                        <p:tav tm="0">
                                          <p:val>
                                            <p:strVal val="#ppt_h"/>
                                          </p:val>
                                        </p:tav>
                                        <p:tav tm="100000">
                                          <p:val>
                                            <p:strVal val="#ppt_h"/>
                                          </p:val>
                                        </p:tav>
                                      </p:tavLst>
                                    </p:anim>
                                    <p:anim calcmode="lin" valueType="num">
                                      <p:cBhvr>
                                        <p:cTn id="67" dur="500" fill="hold"/>
                                        <p:tgtEl>
                                          <p:spTgt spid="36"/>
                                        </p:tgtEl>
                                        <p:attrNameLst>
                                          <p:attrName>ppt_x</p:attrName>
                                        </p:attrNameLst>
                                      </p:cBhvr>
                                      <p:tavLst>
                                        <p:tav tm="0">
                                          <p:val>
                                            <p:strVal val="#ppt_x-.2"/>
                                          </p:val>
                                        </p:tav>
                                        <p:tav tm="100000">
                                          <p:val>
                                            <p:strVal val="#ppt_x"/>
                                          </p:val>
                                        </p:tav>
                                      </p:tavLst>
                                    </p:anim>
                                    <p:anim calcmode="lin" valueType="num">
                                      <p:cBhvr>
                                        <p:cTn id="68" dur="500" fill="hold"/>
                                        <p:tgtEl>
                                          <p:spTgt spid="36"/>
                                        </p:tgtEl>
                                        <p:attrNameLst>
                                          <p:attrName>ppt_y</p:attrName>
                                        </p:attrNameLst>
                                      </p:cBhvr>
                                      <p:tavLst>
                                        <p:tav tm="0">
                                          <p:val>
                                            <p:strVal val="#ppt_y"/>
                                          </p:val>
                                        </p:tav>
                                        <p:tav tm="100000">
                                          <p:val>
                                            <p:strVal val="#ppt_y"/>
                                          </p:val>
                                        </p:tav>
                                      </p:tavLst>
                                    </p:anim>
                                    <p:animEffect transition="in" filter="fade">
                                      <p:cBhvr>
                                        <p:cTn id="69" dur="500"/>
                                        <p:tgtEl>
                                          <p:spTgt spid="36"/>
                                        </p:tgtEl>
                                      </p:cBhvr>
                                    </p:animEffect>
                                  </p:childTnLst>
                                </p:cTn>
                              </p:par>
                              <p:par>
                                <p:cTn id="70" presetID="54" presetClass="entr" presetSubtype="0" accel="10000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strVal val="#ppt_w*0.05"/>
                                          </p:val>
                                        </p:tav>
                                        <p:tav tm="100000">
                                          <p:val>
                                            <p:strVal val="#ppt_w"/>
                                          </p:val>
                                        </p:tav>
                                      </p:tavLst>
                                    </p:anim>
                                    <p:anim calcmode="lin" valueType="num">
                                      <p:cBhvr>
                                        <p:cTn id="73" dur="500" fill="hold"/>
                                        <p:tgtEl>
                                          <p:spTgt spid="37"/>
                                        </p:tgtEl>
                                        <p:attrNameLst>
                                          <p:attrName>ppt_h</p:attrName>
                                        </p:attrNameLst>
                                      </p:cBhvr>
                                      <p:tavLst>
                                        <p:tav tm="0">
                                          <p:val>
                                            <p:strVal val="#ppt_h"/>
                                          </p:val>
                                        </p:tav>
                                        <p:tav tm="100000">
                                          <p:val>
                                            <p:strVal val="#ppt_h"/>
                                          </p:val>
                                        </p:tav>
                                      </p:tavLst>
                                    </p:anim>
                                    <p:anim calcmode="lin" valueType="num">
                                      <p:cBhvr>
                                        <p:cTn id="74" dur="500" fill="hold"/>
                                        <p:tgtEl>
                                          <p:spTgt spid="37"/>
                                        </p:tgtEl>
                                        <p:attrNameLst>
                                          <p:attrName>ppt_x</p:attrName>
                                        </p:attrNameLst>
                                      </p:cBhvr>
                                      <p:tavLst>
                                        <p:tav tm="0">
                                          <p:val>
                                            <p:strVal val="#ppt_x-.2"/>
                                          </p:val>
                                        </p:tav>
                                        <p:tav tm="100000">
                                          <p:val>
                                            <p:strVal val="#ppt_x"/>
                                          </p:val>
                                        </p:tav>
                                      </p:tavLst>
                                    </p:anim>
                                    <p:anim calcmode="lin" valueType="num">
                                      <p:cBhvr>
                                        <p:cTn id="75" dur="500" fill="hold"/>
                                        <p:tgtEl>
                                          <p:spTgt spid="37"/>
                                        </p:tgtEl>
                                        <p:attrNameLst>
                                          <p:attrName>ppt_y</p:attrName>
                                        </p:attrNameLst>
                                      </p:cBhvr>
                                      <p:tavLst>
                                        <p:tav tm="0">
                                          <p:val>
                                            <p:strVal val="#ppt_y"/>
                                          </p:val>
                                        </p:tav>
                                        <p:tav tm="100000">
                                          <p:val>
                                            <p:strVal val="#ppt_y"/>
                                          </p:val>
                                        </p:tav>
                                      </p:tavLst>
                                    </p:anim>
                                    <p:animEffect transition="in" filter="fade">
                                      <p:cBhvr>
                                        <p:cTn id="76" dur="500"/>
                                        <p:tgtEl>
                                          <p:spTgt spid="37"/>
                                        </p:tgtEl>
                                      </p:cBhvr>
                                    </p:animEffect>
                                  </p:childTnLst>
                                </p:cTn>
                              </p:par>
                              <p:par>
                                <p:cTn id="77" presetID="54" presetClass="entr" presetSubtype="0" accel="10000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strVal val="#ppt_w*0.05"/>
                                          </p:val>
                                        </p:tav>
                                        <p:tav tm="100000">
                                          <p:val>
                                            <p:strVal val="#ppt_w"/>
                                          </p:val>
                                        </p:tav>
                                      </p:tavLst>
                                    </p:anim>
                                    <p:anim calcmode="lin" valueType="num">
                                      <p:cBhvr>
                                        <p:cTn id="80" dur="500" fill="hold"/>
                                        <p:tgtEl>
                                          <p:spTgt spid="38"/>
                                        </p:tgtEl>
                                        <p:attrNameLst>
                                          <p:attrName>ppt_h</p:attrName>
                                        </p:attrNameLst>
                                      </p:cBhvr>
                                      <p:tavLst>
                                        <p:tav tm="0">
                                          <p:val>
                                            <p:strVal val="#ppt_h"/>
                                          </p:val>
                                        </p:tav>
                                        <p:tav tm="100000">
                                          <p:val>
                                            <p:strVal val="#ppt_h"/>
                                          </p:val>
                                        </p:tav>
                                      </p:tavLst>
                                    </p:anim>
                                    <p:anim calcmode="lin" valueType="num">
                                      <p:cBhvr>
                                        <p:cTn id="81" dur="500" fill="hold"/>
                                        <p:tgtEl>
                                          <p:spTgt spid="38"/>
                                        </p:tgtEl>
                                        <p:attrNameLst>
                                          <p:attrName>ppt_x</p:attrName>
                                        </p:attrNameLst>
                                      </p:cBhvr>
                                      <p:tavLst>
                                        <p:tav tm="0">
                                          <p:val>
                                            <p:strVal val="#ppt_x-.2"/>
                                          </p:val>
                                        </p:tav>
                                        <p:tav tm="100000">
                                          <p:val>
                                            <p:strVal val="#ppt_x"/>
                                          </p:val>
                                        </p:tav>
                                      </p:tavLst>
                                    </p:anim>
                                    <p:anim calcmode="lin" valueType="num">
                                      <p:cBhvr>
                                        <p:cTn id="82" dur="500" fill="hold"/>
                                        <p:tgtEl>
                                          <p:spTgt spid="38"/>
                                        </p:tgtEl>
                                        <p:attrNameLst>
                                          <p:attrName>ppt_y</p:attrName>
                                        </p:attrNameLst>
                                      </p:cBhvr>
                                      <p:tavLst>
                                        <p:tav tm="0">
                                          <p:val>
                                            <p:strVal val="#ppt_y"/>
                                          </p:val>
                                        </p:tav>
                                        <p:tav tm="100000">
                                          <p:val>
                                            <p:strVal val="#ppt_y"/>
                                          </p:val>
                                        </p:tav>
                                      </p:tavLst>
                                    </p:anim>
                                    <p:animEffect transition="in" filter="fade">
                                      <p:cBhvr>
                                        <p:cTn id="83" dur="500"/>
                                        <p:tgtEl>
                                          <p:spTgt spid="38"/>
                                        </p:tgtEl>
                                      </p:cBhvr>
                                    </p:animEffect>
                                  </p:childTnLst>
                                </p:cTn>
                              </p:par>
                              <p:par>
                                <p:cTn id="84" presetID="54" presetClass="entr" presetSubtype="0" accel="10000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strVal val="#ppt_w*0.05"/>
                                          </p:val>
                                        </p:tav>
                                        <p:tav tm="100000">
                                          <p:val>
                                            <p:strVal val="#ppt_w"/>
                                          </p:val>
                                        </p:tav>
                                      </p:tavLst>
                                    </p:anim>
                                    <p:anim calcmode="lin" valueType="num">
                                      <p:cBhvr>
                                        <p:cTn id="87" dur="500" fill="hold"/>
                                        <p:tgtEl>
                                          <p:spTgt spid="39"/>
                                        </p:tgtEl>
                                        <p:attrNameLst>
                                          <p:attrName>ppt_h</p:attrName>
                                        </p:attrNameLst>
                                      </p:cBhvr>
                                      <p:tavLst>
                                        <p:tav tm="0">
                                          <p:val>
                                            <p:strVal val="#ppt_h"/>
                                          </p:val>
                                        </p:tav>
                                        <p:tav tm="100000">
                                          <p:val>
                                            <p:strVal val="#ppt_h"/>
                                          </p:val>
                                        </p:tav>
                                      </p:tavLst>
                                    </p:anim>
                                    <p:anim calcmode="lin" valueType="num">
                                      <p:cBhvr>
                                        <p:cTn id="88" dur="500" fill="hold"/>
                                        <p:tgtEl>
                                          <p:spTgt spid="39"/>
                                        </p:tgtEl>
                                        <p:attrNameLst>
                                          <p:attrName>ppt_x</p:attrName>
                                        </p:attrNameLst>
                                      </p:cBhvr>
                                      <p:tavLst>
                                        <p:tav tm="0">
                                          <p:val>
                                            <p:strVal val="#ppt_x-.2"/>
                                          </p:val>
                                        </p:tav>
                                        <p:tav tm="100000">
                                          <p:val>
                                            <p:strVal val="#ppt_x"/>
                                          </p:val>
                                        </p:tav>
                                      </p:tavLst>
                                    </p:anim>
                                    <p:anim calcmode="lin" valueType="num">
                                      <p:cBhvr>
                                        <p:cTn id="89" dur="500" fill="hold"/>
                                        <p:tgtEl>
                                          <p:spTgt spid="39"/>
                                        </p:tgtEl>
                                        <p:attrNameLst>
                                          <p:attrName>ppt_y</p:attrName>
                                        </p:attrNameLst>
                                      </p:cBhvr>
                                      <p:tavLst>
                                        <p:tav tm="0">
                                          <p:val>
                                            <p:strVal val="#ppt_y"/>
                                          </p:val>
                                        </p:tav>
                                        <p:tav tm="100000">
                                          <p:val>
                                            <p:strVal val="#ppt_y"/>
                                          </p:val>
                                        </p:tav>
                                      </p:tavLst>
                                    </p:anim>
                                    <p:animEffect transition="in" filter="fade">
                                      <p:cBhvr>
                                        <p:cTn id="90" dur="500"/>
                                        <p:tgtEl>
                                          <p:spTgt spid="39"/>
                                        </p:tgtEl>
                                      </p:cBhvr>
                                    </p:animEffect>
                                  </p:childTnLst>
                                </p:cTn>
                              </p:par>
                              <p:par>
                                <p:cTn id="91" presetID="54" presetClass="entr" presetSubtype="0" accel="10000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strVal val="#ppt_w*0.05"/>
                                          </p:val>
                                        </p:tav>
                                        <p:tav tm="100000">
                                          <p:val>
                                            <p:strVal val="#ppt_w"/>
                                          </p:val>
                                        </p:tav>
                                      </p:tavLst>
                                    </p:anim>
                                    <p:anim calcmode="lin" valueType="num">
                                      <p:cBhvr>
                                        <p:cTn id="94" dur="500" fill="hold"/>
                                        <p:tgtEl>
                                          <p:spTgt spid="42"/>
                                        </p:tgtEl>
                                        <p:attrNameLst>
                                          <p:attrName>ppt_h</p:attrName>
                                        </p:attrNameLst>
                                      </p:cBhvr>
                                      <p:tavLst>
                                        <p:tav tm="0">
                                          <p:val>
                                            <p:strVal val="#ppt_h"/>
                                          </p:val>
                                        </p:tav>
                                        <p:tav tm="100000">
                                          <p:val>
                                            <p:strVal val="#ppt_h"/>
                                          </p:val>
                                        </p:tav>
                                      </p:tavLst>
                                    </p:anim>
                                    <p:anim calcmode="lin" valueType="num">
                                      <p:cBhvr>
                                        <p:cTn id="95" dur="500" fill="hold"/>
                                        <p:tgtEl>
                                          <p:spTgt spid="42"/>
                                        </p:tgtEl>
                                        <p:attrNameLst>
                                          <p:attrName>ppt_x</p:attrName>
                                        </p:attrNameLst>
                                      </p:cBhvr>
                                      <p:tavLst>
                                        <p:tav tm="0">
                                          <p:val>
                                            <p:strVal val="#ppt_x-.2"/>
                                          </p:val>
                                        </p:tav>
                                        <p:tav tm="100000">
                                          <p:val>
                                            <p:strVal val="#ppt_x"/>
                                          </p:val>
                                        </p:tav>
                                      </p:tavLst>
                                    </p:anim>
                                    <p:anim calcmode="lin" valueType="num">
                                      <p:cBhvr>
                                        <p:cTn id="96" dur="500" fill="hold"/>
                                        <p:tgtEl>
                                          <p:spTgt spid="42"/>
                                        </p:tgtEl>
                                        <p:attrNameLst>
                                          <p:attrName>ppt_y</p:attrName>
                                        </p:attrNameLst>
                                      </p:cBhvr>
                                      <p:tavLst>
                                        <p:tav tm="0">
                                          <p:val>
                                            <p:strVal val="#ppt_y"/>
                                          </p:val>
                                        </p:tav>
                                        <p:tav tm="100000">
                                          <p:val>
                                            <p:strVal val="#ppt_y"/>
                                          </p:val>
                                        </p:tav>
                                      </p:tavLst>
                                    </p:anim>
                                    <p:animEffect transition="in" filter="fade">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35" grpId="0" animBg="1"/>
      <p:bldP spid="36" grpId="0" animBg="1"/>
      <p:bldP spid="37" grpId="0" animBg="1"/>
      <p:bldP spid="38" grpId="0" animBg="1"/>
      <p:bldP spid="39"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p:cNvPicPr>
            <a:picLocks noChangeAspect="1" noChangeArrowheads="1"/>
          </p:cNvPicPr>
          <p:nvPr/>
        </p:nvPicPr>
        <p:blipFill>
          <a:blip r:embed="rId3" cstate="print"/>
          <a:srcRect/>
          <a:stretch>
            <a:fillRect/>
          </a:stretch>
        </p:blipFill>
        <p:spPr bwMode="auto">
          <a:xfrm>
            <a:off x="4857752" y="3714752"/>
            <a:ext cx="3357585" cy="1999793"/>
          </a:xfrm>
          <a:prstGeom prst="rect">
            <a:avLst/>
          </a:prstGeom>
          <a:noFill/>
          <a:ln w="9525">
            <a:noFill/>
            <a:miter lim="800000"/>
            <a:headEnd/>
            <a:tailEnd/>
          </a:ln>
        </p:spPr>
      </p:pic>
      <p:pic>
        <p:nvPicPr>
          <p:cNvPr id="21515" name="Picture 11"/>
          <p:cNvPicPr>
            <a:picLocks noChangeAspect="1" noChangeArrowheads="1"/>
          </p:cNvPicPr>
          <p:nvPr/>
        </p:nvPicPr>
        <p:blipFill>
          <a:blip r:embed="rId4" cstate="print"/>
          <a:srcRect/>
          <a:stretch>
            <a:fillRect/>
          </a:stretch>
        </p:blipFill>
        <p:spPr bwMode="auto">
          <a:xfrm>
            <a:off x="857224" y="4000504"/>
            <a:ext cx="3286148" cy="1740575"/>
          </a:xfrm>
          <a:prstGeom prst="rect">
            <a:avLst/>
          </a:prstGeom>
          <a:noFill/>
          <a:ln w="9525">
            <a:noFill/>
            <a:miter lim="800000"/>
            <a:headEnd/>
            <a:tailEnd/>
          </a:ln>
        </p:spPr>
      </p:pic>
      <p:sp>
        <p:nvSpPr>
          <p:cNvPr id="2" name="1 Título"/>
          <p:cNvSpPr>
            <a:spLocks noGrp="1"/>
          </p:cNvSpPr>
          <p:nvPr>
            <p:ph type="title"/>
          </p:nvPr>
        </p:nvSpPr>
        <p:spPr/>
        <p:txBody>
          <a:bodyPr>
            <a:noAutofit/>
          </a:bodyPr>
          <a:lstStyle/>
          <a:p>
            <a:r>
              <a:rPr lang="es-SV" sz="4000" b="1" dirty="0" smtClean="0">
                <a:latin typeface="Times New Roman" pitchFamily="18" charset="0"/>
                <a:cs typeface="Times New Roman" pitchFamily="18" charset="0"/>
              </a:rPr>
              <a:t>EFECTO DE GANANCIAS DE TRANSPORTADORES</a:t>
            </a:r>
            <a:endParaRPr lang="es-ES" sz="4000" b="1"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 name="16 Marcador de contenido"/>
          <p:cNvSpPr>
            <a:spLocks noGrp="1"/>
          </p:cNvSpPr>
          <p:nvPr>
            <p:ph idx="1"/>
          </p:nvPr>
        </p:nvSpPr>
        <p:spPr>
          <a:xfrm>
            <a:off x="457200" y="1935480"/>
            <a:ext cx="8229600" cy="2207900"/>
          </a:xfrm>
        </p:spPr>
        <p:txBody>
          <a:bodyPr/>
          <a:lstStyle/>
          <a:p>
            <a:pPr algn="just"/>
            <a:r>
              <a:rPr lang="es-SV" u="sng" dirty="0" smtClean="0">
                <a:latin typeface="Times New Roman" pitchFamily="18" charset="0"/>
                <a:cs typeface="Times New Roman" pitchFamily="18" charset="0"/>
              </a:rPr>
              <a:t>% de caña preparada</a:t>
            </a:r>
            <a:r>
              <a:rPr lang="es-SV" dirty="0" smtClean="0">
                <a:latin typeface="Times New Roman" pitchFamily="18" charset="0"/>
                <a:cs typeface="Times New Roman" pitchFamily="18" charset="0"/>
              </a:rPr>
              <a:t>: Si se incrementa la ganancia de un trasportador se incrementa el % de caña preparada siempre y cuando exista una un transportador con una picadora adelante.</a:t>
            </a:r>
            <a:endParaRPr lang="es-ES" dirty="0">
              <a:latin typeface="Times New Roman" pitchFamily="18" charset="0"/>
              <a:cs typeface="Times New Roman" pitchFamily="18" charset="0"/>
            </a:endParaRPr>
          </a:p>
        </p:txBody>
      </p:sp>
      <p:sp>
        <p:nvSpPr>
          <p:cNvPr id="19" name="18 CuadroTexto"/>
          <p:cNvSpPr txBox="1"/>
          <p:nvPr/>
        </p:nvSpPr>
        <p:spPr>
          <a:xfrm>
            <a:off x="1428728" y="5643578"/>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a:t>
            </a:r>
            <a:endParaRPr lang="es-ES" sz="1200" dirty="0">
              <a:latin typeface="Times New Roman" pitchFamily="18" charset="0"/>
              <a:cs typeface="Times New Roman" pitchFamily="18" charset="0"/>
            </a:endParaRPr>
          </a:p>
        </p:txBody>
      </p:sp>
      <p:sp>
        <p:nvSpPr>
          <p:cNvPr id="20" name="19 CuadroTexto"/>
          <p:cNvSpPr txBox="1"/>
          <p:nvPr/>
        </p:nvSpPr>
        <p:spPr>
          <a:xfrm>
            <a:off x="3071802" y="6072206"/>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V2</a:t>
            </a:r>
            <a:endParaRPr lang="es-ES" sz="1200" dirty="0">
              <a:latin typeface="Times New Roman" pitchFamily="18" charset="0"/>
              <a:cs typeface="Times New Roman" pitchFamily="18" charset="0"/>
            </a:endParaRPr>
          </a:p>
        </p:txBody>
      </p:sp>
      <p:sp>
        <p:nvSpPr>
          <p:cNvPr id="21" name="20 Flecha derecha"/>
          <p:cNvSpPr/>
          <p:nvPr/>
        </p:nvSpPr>
        <p:spPr>
          <a:xfrm>
            <a:off x="1285852" y="5357826"/>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2" name="21 Flecha derecha"/>
          <p:cNvSpPr/>
          <p:nvPr/>
        </p:nvSpPr>
        <p:spPr>
          <a:xfrm>
            <a:off x="2857488" y="5786454"/>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3" name="22 CuadroTexto"/>
          <p:cNvSpPr txBox="1"/>
          <p:nvPr/>
        </p:nvSpPr>
        <p:spPr>
          <a:xfrm>
            <a:off x="2071670" y="6357958"/>
            <a:ext cx="78581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 = V2</a:t>
            </a:r>
            <a:endParaRPr lang="es-ES" sz="1200" dirty="0">
              <a:latin typeface="Times New Roman" pitchFamily="18" charset="0"/>
              <a:cs typeface="Times New Roman" pitchFamily="18" charset="0"/>
            </a:endParaRPr>
          </a:p>
        </p:txBody>
      </p:sp>
      <p:sp>
        <p:nvSpPr>
          <p:cNvPr id="35" name="34 CuadroTexto"/>
          <p:cNvSpPr txBox="1"/>
          <p:nvPr/>
        </p:nvSpPr>
        <p:spPr>
          <a:xfrm>
            <a:off x="5500694" y="5643578"/>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a:t>
            </a:r>
            <a:endParaRPr lang="es-ES" sz="1200" dirty="0">
              <a:latin typeface="Times New Roman" pitchFamily="18" charset="0"/>
              <a:cs typeface="Times New Roman" pitchFamily="18" charset="0"/>
            </a:endParaRPr>
          </a:p>
        </p:txBody>
      </p:sp>
      <p:sp>
        <p:nvSpPr>
          <p:cNvPr id="36" name="35 CuadroTexto"/>
          <p:cNvSpPr txBox="1"/>
          <p:nvPr/>
        </p:nvSpPr>
        <p:spPr>
          <a:xfrm>
            <a:off x="7143768" y="6072206"/>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V2</a:t>
            </a:r>
            <a:endParaRPr lang="es-ES" sz="1200" dirty="0">
              <a:latin typeface="Times New Roman" pitchFamily="18" charset="0"/>
              <a:cs typeface="Times New Roman" pitchFamily="18" charset="0"/>
            </a:endParaRPr>
          </a:p>
        </p:txBody>
      </p:sp>
      <p:sp>
        <p:nvSpPr>
          <p:cNvPr id="37" name="36 Flecha derecha"/>
          <p:cNvSpPr/>
          <p:nvPr/>
        </p:nvSpPr>
        <p:spPr>
          <a:xfrm>
            <a:off x="5357818" y="5357826"/>
            <a:ext cx="857256"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8" name="37 Flecha derecha"/>
          <p:cNvSpPr/>
          <p:nvPr/>
        </p:nvSpPr>
        <p:spPr>
          <a:xfrm>
            <a:off x="7143768" y="5786454"/>
            <a:ext cx="428628" cy="2143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9" name="38 CuadroTexto"/>
          <p:cNvSpPr txBox="1"/>
          <p:nvPr/>
        </p:nvSpPr>
        <p:spPr>
          <a:xfrm>
            <a:off x="6143636" y="6357958"/>
            <a:ext cx="928694"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V1 = 2*V2</a:t>
            </a:r>
            <a:endParaRPr lang="es-ES" sz="1200" dirty="0">
              <a:latin typeface="Times New Roman" pitchFamily="18" charset="0"/>
              <a:cs typeface="Times New Roman" pitchFamily="18" charset="0"/>
            </a:endParaRPr>
          </a:p>
        </p:txBody>
      </p:sp>
      <p:sp>
        <p:nvSpPr>
          <p:cNvPr id="42" name="41 Flecha curvada hacia abajo"/>
          <p:cNvSpPr/>
          <p:nvPr/>
        </p:nvSpPr>
        <p:spPr>
          <a:xfrm>
            <a:off x="3571868" y="3714752"/>
            <a:ext cx="1857388"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58204" cy="1143000"/>
          </a:xfrm>
        </p:spPr>
        <p:txBody>
          <a:bodyPr>
            <a:noAutofit/>
          </a:bodyPr>
          <a:lstStyle/>
          <a:p>
            <a:r>
              <a:rPr lang="es-SV" sz="4000" b="1" dirty="0" smtClean="0">
                <a:latin typeface="Times New Roman" pitchFamily="18" charset="0"/>
                <a:cs typeface="Times New Roman" pitchFamily="18" charset="0"/>
              </a:rPr>
              <a:t>RELACIÓN ENTRE PICADORAS Y % DE CAÑA PREPARADA</a:t>
            </a:r>
            <a:endParaRPr lang="es-ES" sz="4000" b="1" dirty="0">
              <a:latin typeface="Times New Roman" pitchFamily="18" charset="0"/>
              <a:cs typeface="Times New Roman" pitchFamily="18" charset="0"/>
            </a:endParaRPr>
          </a:p>
        </p:txBody>
      </p:sp>
      <p:pic>
        <p:nvPicPr>
          <p:cNvPr id="4" name="3 Marcador de contenido"/>
          <p:cNvPicPr>
            <a:picLocks noGrp="1"/>
          </p:cNvPicPr>
          <p:nvPr>
            <p:ph idx="1"/>
          </p:nvPr>
        </p:nvPicPr>
        <p:blipFill>
          <a:blip r:embed="rId3" cstate="print"/>
          <a:srcRect/>
          <a:stretch>
            <a:fillRect/>
          </a:stretch>
        </p:blipFill>
        <p:spPr bwMode="auto">
          <a:xfrm>
            <a:off x="1384116" y="1935163"/>
            <a:ext cx="6375768" cy="43894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1143000"/>
          </a:xfrm>
        </p:spPr>
        <p:txBody>
          <a:bodyPr>
            <a:noAutofit/>
          </a:bodyPr>
          <a:lstStyle/>
          <a:p>
            <a:r>
              <a:rPr lang="es-SV" sz="4000" b="1" dirty="0" smtClean="0">
                <a:latin typeface="Times New Roman" pitchFamily="18" charset="0"/>
                <a:cs typeface="Times New Roman" pitchFamily="18" charset="0"/>
              </a:rPr>
              <a:t>PARÁMETROS OPERATIVOS DEL SISTEMA DE CONTROL</a:t>
            </a:r>
            <a:endParaRPr lang="es-ES" sz="4000" b="1" dirty="0">
              <a:latin typeface="Times New Roman" pitchFamily="18" charset="0"/>
              <a:cs typeface="Times New Roman" pitchFamily="18" charset="0"/>
            </a:endParaRPr>
          </a:p>
        </p:txBody>
      </p:sp>
      <p:pic>
        <p:nvPicPr>
          <p:cNvPr id="4" name="Picture 2" descr="C:\Documents and Settings\MA058\Escritorio\Prueba patios.jpeg"/>
          <p:cNvPicPr>
            <a:picLocks noChangeAspect="1" noChangeArrowheads="1"/>
          </p:cNvPicPr>
          <p:nvPr/>
        </p:nvPicPr>
        <p:blipFill>
          <a:blip r:embed="rId3" cstate="screen"/>
          <a:srcRect/>
          <a:stretch>
            <a:fillRect/>
          </a:stretch>
        </p:blipFill>
        <p:spPr bwMode="auto">
          <a:xfrm>
            <a:off x="428596" y="1857364"/>
            <a:ext cx="8443913" cy="4749800"/>
          </a:xfrm>
          <a:prstGeom prst="rect">
            <a:avLst/>
          </a:prstGeom>
          <a:noFill/>
          <a:ln w="9525">
            <a:noFill/>
            <a:miter lim="800000"/>
            <a:headEnd/>
            <a:tailEnd/>
          </a:ln>
        </p:spPr>
      </p:pic>
      <p:sp>
        <p:nvSpPr>
          <p:cNvPr id="5" name="4 Rectángulo redondeado"/>
          <p:cNvSpPr/>
          <p:nvPr/>
        </p:nvSpPr>
        <p:spPr>
          <a:xfrm>
            <a:off x="3214659" y="4786302"/>
            <a:ext cx="1928812" cy="428625"/>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redondeado"/>
          <p:cNvSpPr/>
          <p:nvPr/>
        </p:nvSpPr>
        <p:spPr>
          <a:xfrm>
            <a:off x="758796" y="3584564"/>
            <a:ext cx="714375" cy="214313"/>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Rectángulo redondeado"/>
          <p:cNvSpPr/>
          <p:nvPr/>
        </p:nvSpPr>
        <p:spPr>
          <a:xfrm>
            <a:off x="7929534" y="3428989"/>
            <a:ext cx="714375" cy="214313"/>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redondeado"/>
          <p:cNvSpPr/>
          <p:nvPr/>
        </p:nvSpPr>
        <p:spPr>
          <a:xfrm>
            <a:off x="5357784" y="4687877"/>
            <a:ext cx="714375" cy="214312"/>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Rectángulo redondeado"/>
          <p:cNvSpPr/>
          <p:nvPr/>
        </p:nvSpPr>
        <p:spPr>
          <a:xfrm>
            <a:off x="785784" y="4571989"/>
            <a:ext cx="714375" cy="214313"/>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Rectángulo redondeado"/>
          <p:cNvSpPr/>
          <p:nvPr/>
        </p:nvSpPr>
        <p:spPr>
          <a:xfrm>
            <a:off x="2428846" y="2071677"/>
            <a:ext cx="714375" cy="214312"/>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Rectángulo redondeado"/>
          <p:cNvSpPr/>
          <p:nvPr/>
        </p:nvSpPr>
        <p:spPr>
          <a:xfrm>
            <a:off x="2428846" y="2973377"/>
            <a:ext cx="714375" cy="214312"/>
          </a:xfrm>
          <a:prstGeom prst="roundRect">
            <a:avLst/>
          </a:prstGeom>
          <a:solidFill>
            <a:srgbClr val="FFFF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redondeado"/>
          <p:cNvSpPr/>
          <p:nvPr/>
        </p:nvSpPr>
        <p:spPr>
          <a:xfrm>
            <a:off x="571471" y="5643552"/>
            <a:ext cx="928688" cy="428625"/>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5526"/>
            <a:ext cx="8472518" cy="724648"/>
          </a:xfrm>
        </p:spPr>
        <p:txBody>
          <a:bodyPr>
            <a:noAutofit/>
          </a:bodyPr>
          <a:lstStyle/>
          <a:p>
            <a:r>
              <a:rPr lang="es-SV" sz="4400" b="1" dirty="0" smtClean="0">
                <a:latin typeface="Times New Roman" pitchFamily="18" charset="0"/>
                <a:cs typeface="Times New Roman" pitchFamily="18" charset="0"/>
              </a:rPr>
              <a:t>POTENCIA TOTAL PICADORAS</a:t>
            </a:r>
            <a:endParaRPr lang="es-ES" sz="4400" b="1" dirty="0">
              <a:latin typeface="Times New Roman" pitchFamily="18" charset="0"/>
              <a:cs typeface="Times New Roman" pitchFamily="18" charset="0"/>
            </a:endParaRPr>
          </a:p>
        </p:txBody>
      </p:sp>
      <p:graphicFrame>
        <p:nvGraphicFramePr>
          <p:cNvPr id="4" name="3 Gráfico"/>
          <p:cNvGraphicFramePr>
            <a:graphicFrameLocks noGrp="1"/>
          </p:cNvGraphicFramePr>
          <p:nvPr/>
        </p:nvGraphicFramePr>
        <p:xfrm>
          <a:off x="571472" y="1785926"/>
          <a:ext cx="7929618" cy="48793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16 Tabla"/>
          <p:cNvGraphicFramePr>
            <a:graphicFrameLocks noGrp="1"/>
          </p:cNvGraphicFramePr>
          <p:nvPr/>
        </p:nvGraphicFramePr>
        <p:xfrm>
          <a:off x="214282" y="2571744"/>
          <a:ext cx="8715436" cy="3071831"/>
        </p:xfrm>
        <a:graphic>
          <a:graphicData uri="http://schemas.openxmlformats.org/drawingml/2006/table">
            <a:tbl>
              <a:tblPr/>
              <a:tblGrid>
                <a:gridCol w="3790454"/>
                <a:gridCol w="1251893"/>
                <a:gridCol w="1251893"/>
                <a:gridCol w="1238853"/>
                <a:gridCol w="1182343"/>
              </a:tblGrid>
              <a:tr h="350721">
                <a:tc>
                  <a:txBody>
                    <a:bodyPr/>
                    <a:lstStyle/>
                    <a:p>
                      <a:pPr algn="l" fontAlgn="b"/>
                      <a:endParaRPr lang="es-ES" sz="2000" b="0" i="0" u="none" strike="noStrike" dirty="0">
                        <a:solidFill>
                          <a:srgbClr val="000000"/>
                        </a:solidFill>
                        <a:latin typeface="Calibri"/>
                      </a:endParaRPr>
                    </a:p>
                  </a:txBody>
                  <a:tcPr marL="9126" marR="9126" marT="912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2000" b="0" i="0" u="none" strike="noStrike" dirty="0">
                          <a:solidFill>
                            <a:srgbClr val="000000"/>
                          </a:solidFill>
                          <a:latin typeface="Calibri"/>
                        </a:rPr>
                        <a:t>Antes</a:t>
                      </a:r>
                    </a:p>
                  </a:txBody>
                  <a:tcPr marL="9126" marR="9126" marT="91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2000" b="0" i="0" u="none" strike="noStrike">
                          <a:solidFill>
                            <a:srgbClr val="000000"/>
                          </a:solidFill>
                          <a:latin typeface="Calibri"/>
                        </a:rPr>
                        <a:t>Después</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2000" b="0" i="0" u="none" strike="noStrike">
                          <a:solidFill>
                            <a:srgbClr val="000000"/>
                          </a:solidFill>
                          <a:latin typeface="Calibri"/>
                        </a:rPr>
                        <a:t>Diferencia</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2000" b="0" i="0" u="none" strike="noStrike">
                          <a:solidFill>
                            <a:srgbClr val="000000"/>
                          </a:solidFill>
                          <a:latin typeface="Calibri"/>
                        </a:rPr>
                        <a:t>% Mejora</a:t>
                      </a:r>
                    </a:p>
                  </a:txBody>
                  <a:tcPr marL="9126" marR="9126" marT="91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38627">
                <a:tc>
                  <a:txBody>
                    <a:bodyPr/>
                    <a:lstStyle/>
                    <a:p>
                      <a:pPr algn="l" fontAlgn="b"/>
                      <a:r>
                        <a:rPr lang="es-ES" sz="2000" b="0" i="0" u="none" strike="noStrike">
                          <a:solidFill>
                            <a:srgbClr val="000000"/>
                          </a:solidFill>
                          <a:latin typeface="Calibri"/>
                        </a:rPr>
                        <a:t>Fibra%Caña</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dirty="0">
                          <a:solidFill>
                            <a:srgbClr val="FFFFFF"/>
                          </a:solidFill>
                          <a:latin typeface="Calibri"/>
                        </a:rPr>
                        <a:t>12.9</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13.1</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0.17</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1.30%</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38627">
                <a:tc>
                  <a:txBody>
                    <a:bodyPr/>
                    <a:lstStyle/>
                    <a:p>
                      <a:pPr algn="l" fontAlgn="b"/>
                      <a:r>
                        <a:rPr lang="es-ES" sz="2000" b="0" i="0" u="none" strike="noStrike">
                          <a:solidFill>
                            <a:srgbClr val="000000"/>
                          </a:solidFill>
                          <a:latin typeface="Calibri"/>
                        </a:rPr>
                        <a:t>Tiempo perdido (%)</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dirty="0">
                          <a:solidFill>
                            <a:srgbClr val="FFFFFF"/>
                          </a:solidFill>
                          <a:latin typeface="Calibri"/>
                        </a:rPr>
                        <a:t>0.61%</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1.52%</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0.9%</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147.17%</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38627">
                <a:tc>
                  <a:txBody>
                    <a:bodyPr/>
                    <a:lstStyle/>
                    <a:p>
                      <a:pPr algn="l" fontAlgn="b"/>
                      <a:r>
                        <a:rPr lang="es-ES" sz="2000" b="0" i="0" u="none" strike="noStrike">
                          <a:solidFill>
                            <a:srgbClr val="000000"/>
                          </a:solidFill>
                          <a:latin typeface="Calibri"/>
                        </a:rPr>
                        <a:t>% Caña preparada</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dirty="0">
                          <a:solidFill>
                            <a:srgbClr val="FFFFFF"/>
                          </a:solidFill>
                          <a:latin typeface="Calibri"/>
                        </a:rPr>
                        <a:t>74.77</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80.75</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1" i="0" u="none" strike="noStrike">
                          <a:solidFill>
                            <a:srgbClr val="FFFFFF"/>
                          </a:solidFill>
                          <a:latin typeface="Calibri"/>
                        </a:rPr>
                        <a:t>5.98</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7.99%</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38627">
                <a:tc>
                  <a:txBody>
                    <a:bodyPr/>
                    <a:lstStyle/>
                    <a:p>
                      <a:pPr algn="l" fontAlgn="b"/>
                      <a:r>
                        <a:rPr lang="es-ES" sz="2000" b="0" i="0" u="none" strike="noStrike">
                          <a:solidFill>
                            <a:srgbClr val="000000"/>
                          </a:solidFill>
                          <a:latin typeface="Calibri"/>
                        </a:rPr>
                        <a:t>Molida (TCD)</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a:solidFill>
                            <a:srgbClr val="FFFFFF"/>
                          </a:solidFill>
                          <a:latin typeface="Calibri"/>
                        </a:rPr>
                        <a:t>12,214.99</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12,747.32</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1" i="0" u="none" strike="noStrike">
                          <a:solidFill>
                            <a:srgbClr val="FFFFFF"/>
                          </a:solidFill>
                          <a:latin typeface="Calibri"/>
                        </a:rPr>
                        <a:t>532.33</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1" i="0" u="none" strike="noStrike">
                          <a:solidFill>
                            <a:srgbClr val="FFFFFF"/>
                          </a:solidFill>
                          <a:latin typeface="Calibri"/>
                        </a:rPr>
                        <a:t>4.36%</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38627">
                <a:tc>
                  <a:txBody>
                    <a:bodyPr/>
                    <a:lstStyle/>
                    <a:p>
                      <a:pPr algn="l" fontAlgn="b"/>
                      <a:r>
                        <a:rPr lang="es-ES" sz="2000" b="0" i="0" u="none" strike="noStrike">
                          <a:solidFill>
                            <a:srgbClr val="000000"/>
                          </a:solidFill>
                          <a:latin typeface="Calibri"/>
                        </a:rPr>
                        <a:t>Nivel transportador caña 1 (mts)</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a:solidFill>
                            <a:srgbClr val="FFFFFF"/>
                          </a:solidFill>
                          <a:latin typeface="Calibri"/>
                        </a:rPr>
                        <a:t>1.7</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1.8</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0.07</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3.95%</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38627">
                <a:tc>
                  <a:txBody>
                    <a:bodyPr/>
                    <a:lstStyle/>
                    <a:p>
                      <a:pPr algn="l" fontAlgn="b"/>
                      <a:r>
                        <a:rPr lang="es-ES" sz="2000" b="0" i="0" u="none" strike="noStrike">
                          <a:solidFill>
                            <a:srgbClr val="000000"/>
                          </a:solidFill>
                          <a:latin typeface="Calibri"/>
                        </a:rPr>
                        <a:t>Potencia Picadora 1 (KWH)</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a:solidFill>
                            <a:srgbClr val="FFFFFF"/>
                          </a:solidFill>
                          <a:latin typeface="Calibri"/>
                        </a:rPr>
                        <a:t>337.7</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366.5</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28.79</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8.53%</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38627">
                <a:tc>
                  <a:txBody>
                    <a:bodyPr/>
                    <a:lstStyle/>
                    <a:p>
                      <a:pPr algn="l" fontAlgn="b"/>
                      <a:r>
                        <a:rPr lang="es-ES" sz="2000" b="0" i="0" u="none" strike="noStrike">
                          <a:solidFill>
                            <a:srgbClr val="000000"/>
                          </a:solidFill>
                          <a:latin typeface="Calibri"/>
                        </a:rPr>
                        <a:t>Potencia Picadora 2 (KWH)</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a:solidFill>
                            <a:srgbClr val="FFFFFF"/>
                          </a:solidFill>
                          <a:latin typeface="Calibri"/>
                        </a:rPr>
                        <a:t>371.2</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440.4</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69.26</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a:solidFill>
                            <a:srgbClr val="FFFFFF"/>
                          </a:solidFill>
                          <a:latin typeface="Calibri"/>
                        </a:rPr>
                        <a:t>18.66%</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CA4"/>
                    </a:solidFill>
                  </a:tcPr>
                </a:tc>
              </a:tr>
              <a:tr h="350721">
                <a:tc>
                  <a:txBody>
                    <a:bodyPr/>
                    <a:lstStyle/>
                    <a:p>
                      <a:pPr algn="l" fontAlgn="b"/>
                      <a:r>
                        <a:rPr lang="es-ES" sz="2000" b="0" i="0" u="none" strike="noStrike">
                          <a:solidFill>
                            <a:srgbClr val="000000"/>
                          </a:solidFill>
                          <a:latin typeface="Calibri"/>
                        </a:rPr>
                        <a:t>Potencia Picadora 3 (KWH)</a:t>
                      </a:r>
                    </a:p>
                  </a:txBody>
                  <a:tcPr marL="9126" marR="9126" marT="91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2000" b="0" i="0" u="none" strike="noStrike" dirty="0">
                          <a:solidFill>
                            <a:srgbClr val="FFFFFF"/>
                          </a:solidFill>
                          <a:latin typeface="Calibri"/>
                        </a:rPr>
                        <a:t>717.3</a:t>
                      </a:r>
                    </a:p>
                  </a:txBody>
                  <a:tcPr marL="9126" marR="9126" marT="9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819.7</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102.40</a:t>
                      </a:r>
                    </a:p>
                  </a:txBody>
                  <a:tcPr marL="9126" marR="9126" marT="9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6CA4"/>
                    </a:solidFill>
                  </a:tcPr>
                </a:tc>
                <a:tc>
                  <a:txBody>
                    <a:bodyPr/>
                    <a:lstStyle/>
                    <a:p>
                      <a:pPr algn="ctr" fontAlgn="ctr"/>
                      <a:r>
                        <a:rPr lang="es-ES" sz="2000" b="0" i="0" u="none" strike="noStrike" dirty="0">
                          <a:solidFill>
                            <a:srgbClr val="FFFFFF"/>
                          </a:solidFill>
                          <a:latin typeface="Calibri"/>
                        </a:rPr>
                        <a:t>14.28%</a:t>
                      </a:r>
                    </a:p>
                  </a:txBody>
                  <a:tcPr marL="9126" marR="9126" marT="9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6CA4"/>
                    </a:solidFill>
                  </a:tcPr>
                </a:tc>
              </a:tr>
            </a:tbl>
          </a:graphicData>
        </a:graphic>
      </p:graphicFrame>
      <p:sp>
        <p:nvSpPr>
          <p:cNvPr id="2" name="1 Título"/>
          <p:cNvSpPr>
            <a:spLocks noGrp="1"/>
          </p:cNvSpPr>
          <p:nvPr>
            <p:ph type="title"/>
          </p:nvPr>
        </p:nvSpPr>
        <p:spPr>
          <a:xfrm>
            <a:off x="457200" y="704088"/>
            <a:ext cx="8229600" cy="938962"/>
          </a:xfrm>
        </p:spPr>
        <p:txBody>
          <a:bodyPr>
            <a:normAutofit/>
          </a:bodyPr>
          <a:lstStyle/>
          <a:p>
            <a:r>
              <a:rPr lang="es-SV" sz="4400" b="1" dirty="0" smtClean="0">
                <a:latin typeface="Times New Roman" pitchFamily="18" charset="0"/>
                <a:cs typeface="Times New Roman" pitchFamily="18" charset="0"/>
              </a:rPr>
              <a:t>RESULTADOS OBTENIDOS</a:t>
            </a:r>
            <a:endParaRPr lang="es-ES" sz="4400" b="1" dirty="0">
              <a:latin typeface="Times New Roman" pitchFamily="18" charset="0"/>
              <a:cs typeface="Times New Roman" pitchFamily="18" charset="0"/>
            </a:endParaRPr>
          </a:p>
        </p:txBody>
      </p:sp>
      <p:sp>
        <p:nvSpPr>
          <p:cNvPr id="9" name="8 Flecha arriba"/>
          <p:cNvSpPr/>
          <p:nvPr/>
        </p:nvSpPr>
        <p:spPr>
          <a:xfrm>
            <a:off x="8715404" y="4357694"/>
            <a:ext cx="285752" cy="214314"/>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2" name="11 Flecha arriba"/>
          <p:cNvSpPr/>
          <p:nvPr/>
        </p:nvSpPr>
        <p:spPr>
          <a:xfrm>
            <a:off x="8715404" y="3690939"/>
            <a:ext cx="285752" cy="214314"/>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Flecha arriba"/>
          <p:cNvSpPr/>
          <p:nvPr/>
        </p:nvSpPr>
        <p:spPr>
          <a:xfrm>
            <a:off x="8715404" y="3348037"/>
            <a:ext cx="285752" cy="214314"/>
          </a:xfrm>
          <a:prstGeom prst="up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4" name="13 Flecha arriba"/>
          <p:cNvSpPr/>
          <p:nvPr/>
        </p:nvSpPr>
        <p:spPr>
          <a:xfrm>
            <a:off x="8715404" y="3000372"/>
            <a:ext cx="285752" cy="214314"/>
          </a:xfrm>
          <a:prstGeom prst="up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5" name="14 Flecha arriba"/>
          <p:cNvSpPr/>
          <p:nvPr/>
        </p:nvSpPr>
        <p:spPr>
          <a:xfrm>
            <a:off x="8715404" y="4019554"/>
            <a:ext cx="285752" cy="214314"/>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6" name="15 Flecha arriba"/>
          <p:cNvSpPr/>
          <p:nvPr/>
        </p:nvSpPr>
        <p:spPr>
          <a:xfrm rot="5400000">
            <a:off x="6274637" y="3929066"/>
            <a:ext cx="357190" cy="357190"/>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9" name="18 Rectángulo redondeado"/>
          <p:cNvSpPr/>
          <p:nvPr/>
        </p:nvSpPr>
        <p:spPr>
          <a:xfrm>
            <a:off x="6643702" y="3929066"/>
            <a:ext cx="2071702" cy="35719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ppt_w*0.05"/>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anim calcmode="lin" valueType="num">
                                      <p:cBhvr>
                                        <p:cTn id="45" dur="500" fill="hold"/>
                                        <p:tgtEl>
                                          <p:spTgt spid="16"/>
                                        </p:tgtEl>
                                        <p:attrNameLst>
                                          <p:attrName>ppt_x</p:attrName>
                                        </p:attrNameLst>
                                      </p:cBhvr>
                                      <p:tavLst>
                                        <p:tav tm="0">
                                          <p:val>
                                            <p:strVal val="#ppt_x-.2"/>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Effect transition="in" filter="fade">
                                      <p:cBhvr>
                                        <p:cTn id="47" dur="500"/>
                                        <p:tgtEl>
                                          <p:spTgt spid="16"/>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strVal val="#ppt_w*0.05"/>
                                          </p:val>
                                        </p:tav>
                                        <p:tav tm="100000">
                                          <p:val>
                                            <p:strVal val="#ppt_w"/>
                                          </p:val>
                                        </p:tav>
                                      </p:tavLst>
                                    </p:anim>
                                    <p:anim calcmode="lin" valueType="num">
                                      <p:cBhvr>
                                        <p:cTn id="51" dur="500" fill="hold"/>
                                        <p:tgtEl>
                                          <p:spTgt spid="19"/>
                                        </p:tgtEl>
                                        <p:attrNameLst>
                                          <p:attrName>ppt_h</p:attrName>
                                        </p:attrNameLst>
                                      </p:cBhvr>
                                      <p:tavLst>
                                        <p:tav tm="0">
                                          <p:val>
                                            <p:strVal val="#ppt_h"/>
                                          </p:val>
                                        </p:tav>
                                        <p:tav tm="100000">
                                          <p:val>
                                            <p:strVal val="#ppt_h"/>
                                          </p:val>
                                        </p:tav>
                                      </p:tavLst>
                                    </p:anim>
                                    <p:anim calcmode="lin" valueType="num">
                                      <p:cBhvr>
                                        <p:cTn id="52" dur="500" fill="hold"/>
                                        <p:tgtEl>
                                          <p:spTgt spid="19"/>
                                        </p:tgtEl>
                                        <p:attrNameLst>
                                          <p:attrName>ppt_x</p:attrName>
                                        </p:attrNameLst>
                                      </p:cBhvr>
                                      <p:tavLst>
                                        <p:tav tm="0">
                                          <p:val>
                                            <p:strVal val="#ppt_x-.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24648"/>
          </a:xfrm>
        </p:spPr>
        <p:txBody>
          <a:bodyPr>
            <a:normAutofit fontScale="90000"/>
          </a:bodyPr>
          <a:lstStyle/>
          <a:p>
            <a:r>
              <a:rPr lang="es-SV" sz="4500" b="1" dirty="0" smtClean="0">
                <a:latin typeface="Times New Roman" pitchFamily="18" charset="0"/>
                <a:cs typeface="Times New Roman" pitchFamily="18" charset="0"/>
              </a:rPr>
              <a:t>SIGUIENTE PASO</a:t>
            </a:r>
            <a:endParaRPr lang="es-ES" sz="4500" b="1" dirty="0">
              <a:latin typeface="Times New Roman" pitchFamily="18" charset="0"/>
              <a:cs typeface="Times New Roman" pitchFamily="18" charset="0"/>
            </a:endParaRPr>
          </a:p>
        </p:txBody>
      </p:sp>
      <p:sp>
        <p:nvSpPr>
          <p:cNvPr id="3" name="2 Marcador de contenido"/>
          <p:cNvSpPr>
            <a:spLocks noGrp="1"/>
          </p:cNvSpPr>
          <p:nvPr>
            <p:ph idx="1"/>
          </p:nvPr>
        </p:nvSpPr>
        <p:spPr>
          <a:xfrm>
            <a:off x="500034" y="1571612"/>
            <a:ext cx="8229600" cy="2928958"/>
          </a:xfrm>
        </p:spPr>
        <p:txBody>
          <a:bodyPr/>
          <a:lstStyle/>
          <a:p>
            <a:pPr algn="just"/>
            <a:r>
              <a:rPr lang="es-SV" dirty="0" smtClean="0">
                <a:latin typeface="Times New Roman" pitchFamily="18" charset="0"/>
                <a:cs typeface="Times New Roman" pitchFamily="18" charset="0"/>
              </a:rPr>
              <a:t>Los resultados obtenidos dan la pauta para el siguiente paso, el cual consiste en la implementación de controles de corriente en las diferentes picadoras por medio de una estrategia adecuada que modifique las ganancias correspondientes y además se debe contar con una medición de nivel para que el bagazo no exceda la altura de las picadoras.</a:t>
            </a:r>
            <a:endParaRPr lang="es-ES" dirty="0">
              <a:latin typeface="Times New Roman" pitchFamily="18" charset="0"/>
              <a:cs typeface="Times New Roman" pitchFamily="18" charset="0"/>
            </a:endParaRPr>
          </a:p>
        </p:txBody>
      </p:sp>
      <p:pic>
        <p:nvPicPr>
          <p:cNvPr id="70660" name="Picture 4"/>
          <p:cNvPicPr>
            <a:picLocks noChangeAspect="1" noChangeArrowheads="1"/>
          </p:cNvPicPr>
          <p:nvPr/>
        </p:nvPicPr>
        <p:blipFill>
          <a:blip r:embed="rId3" cstate="print"/>
          <a:srcRect/>
          <a:stretch>
            <a:fillRect/>
          </a:stretch>
        </p:blipFill>
        <p:spPr bwMode="auto">
          <a:xfrm>
            <a:off x="3786182" y="4071942"/>
            <a:ext cx="4695814" cy="25762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os\Orden General\Ingenio IZALCO\Mantenimiento 2010\Presentacion ATASAL\Tema 1\Imagenes\Rentabilidad 01.jpg"/>
          <p:cNvPicPr>
            <a:picLocks noChangeAspect="1" noChangeArrowheads="1"/>
          </p:cNvPicPr>
          <p:nvPr/>
        </p:nvPicPr>
        <p:blipFill>
          <a:blip r:embed="rId3" cstate="print"/>
          <a:srcRect/>
          <a:stretch>
            <a:fillRect/>
          </a:stretch>
        </p:blipFill>
        <p:spPr bwMode="auto">
          <a:xfrm>
            <a:off x="6500826" y="4572008"/>
            <a:ext cx="1571636" cy="1567107"/>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p:txBody>
          <a:bodyPr>
            <a:normAutofit fontScale="90000"/>
          </a:bodyPr>
          <a:lstStyle/>
          <a:p>
            <a:r>
              <a:rPr lang="es-SV" b="1" dirty="0" smtClean="0">
                <a:latin typeface="Times New Roman" pitchFamily="18" charset="0"/>
                <a:cs typeface="Times New Roman" pitchFamily="18" charset="0"/>
              </a:rPr>
              <a:t>OBJETIVOS AUTOMATIZACIÓN</a:t>
            </a:r>
            <a:endParaRPr lang="es-ES" b="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just"/>
            <a:r>
              <a:rPr lang="es-SV" dirty="0" smtClean="0">
                <a:latin typeface="Times New Roman" pitchFamily="18" charset="0"/>
                <a:cs typeface="Times New Roman" pitchFamily="18" charset="0"/>
              </a:rPr>
              <a:t>Seguridad: Prevenir lesiones al personal de la planta, proteger el medio ambiente minimizando desperdicios y prevenir daño a los diferentes equipos.</a:t>
            </a:r>
          </a:p>
          <a:p>
            <a:pPr algn="just"/>
            <a:r>
              <a:rPr lang="es-SV" dirty="0" smtClean="0">
                <a:latin typeface="Times New Roman" pitchFamily="18" charset="0"/>
                <a:cs typeface="Times New Roman" pitchFamily="18" charset="0"/>
              </a:rPr>
              <a:t>Calidad: Mantener la calidad del producto dentro de los márgenes aceptables.</a:t>
            </a:r>
          </a:p>
          <a:p>
            <a:pPr algn="just"/>
            <a:r>
              <a:rPr lang="es-SV" dirty="0" smtClean="0">
                <a:latin typeface="Times New Roman" pitchFamily="18" charset="0"/>
                <a:cs typeface="Times New Roman" pitchFamily="18" charset="0"/>
              </a:rPr>
              <a:t>Rentabilidad: Mantener los costos de producción al mínimo.</a:t>
            </a:r>
            <a:endParaRPr lang="es-ES" dirty="0">
              <a:latin typeface="Times New Roman" pitchFamily="18" charset="0"/>
              <a:cs typeface="Times New Roman" pitchFamily="18" charset="0"/>
            </a:endParaRPr>
          </a:p>
        </p:txBody>
      </p:sp>
      <p:sp>
        <p:nvSpPr>
          <p:cNvPr id="4" name="2 Subtítulo"/>
          <p:cNvSpPr txBox="1">
            <a:spLocks/>
          </p:cNvSpPr>
          <p:nvPr/>
        </p:nvSpPr>
        <p:spPr>
          <a:xfrm>
            <a:off x="2714612" y="6072206"/>
            <a:ext cx="6000792" cy="576282"/>
          </a:xfrm>
          <a:prstGeom prst="rect">
            <a:avLst/>
          </a:prstGeom>
        </p:spPr>
        <p:txBody>
          <a:bodyPr vert="horz" lIns="91440">
            <a:noAutofit/>
          </a:bodyPr>
          <a:lstStyle/>
          <a:p>
            <a:pPr marL="320040" indent="-320040">
              <a:spcBef>
                <a:spcPct val="20000"/>
              </a:spcBef>
              <a:buClr>
                <a:schemeClr val="accent1"/>
              </a:buClr>
              <a:buSzPct val="70000"/>
            </a:pPr>
            <a:r>
              <a:rPr kumimoji="0" lang="es-SV"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1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Carl A. Smith, Armando B. </a:t>
            </a:r>
            <a:r>
              <a:rPr lang="en-US" sz="1600" dirty="0" err="1" smtClean="0">
                <a:latin typeface="Times New Roman" pitchFamily="18" charset="0"/>
                <a:cs typeface="Times New Roman" pitchFamily="18" charset="0"/>
              </a:rPr>
              <a:t>C</a:t>
            </a:r>
            <a:r>
              <a:rPr kumimoji="0" lang="en-US" sz="1600" b="0" i="0" u="none" strike="noStrike" kern="1200" cap="none" spc="0" normalizeH="0" baseline="0" dirty="0" err="1" smtClean="0">
                <a:ln>
                  <a:noFill/>
                </a:ln>
                <a:solidFill>
                  <a:schemeClr val="tx1"/>
                </a:solidFill>
                <a:effectLst/>
                <a:uLnTx/>
                <a:uFillTx/>
                <a:latin typeface="Times New Roman" pitchFamily="18" charset="0"/>
                <a:cs typeface="Times New Roman" pitchFamily="18" charset="0"/>
              </a:rPr>
              <a:t>orripio</a:t>
            </a:r>
            <a:r>
              <a:rPr kumimoji="0" lang="en-US" sz="1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 Principles and practice of automatic</a:t>
            </a:r>
            <a:r>
              <a:rPr kumimoji="0" lang="en-US" sz="1600" b="0" i="0" u="none" strike="noStrike" kern="1200" cap="none" spc="0" normalizeH="0" dirty="0" smtClean="0">
                <a:ln>
                  <a:noFill/>
                </a:ln>
                <a:solidFill>
                  <a:schemeClr val="tx1"/>
                </a:solidFill>
                <a:effectLst/>
                <a:uLnTx/>
                <a:uFillTx/>
                <a:latin typeface="Times New Roman" pitchFamily="18" charset="0"/>
                <a:cs typeface="Times New Roman" pitchFamily="18" charset="0"/>
              </a:rPr>
              <a:t> process control. 2da ed. United States of America</a:t>
            </a:r>
            <a:endParaRPr kumimoji="0" lang="en-US" sz="1600" b="0" i="0" u="none" strike="noStrike" kern="1200" cap="none" spc="0" normalizeH="0" baseline="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par>
                          <p:cTn id="30" fill="hold">
                            <p:stCondLst>
                              <p:cond delay="500"/>
                            </p:stCondLst>
                            <p:childTnLst>
                              <p:par>
                                <p:cTn id="31" presetID="54" presetClass="entr" presetSubtype="0" accel="100000"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500" fill="hold"/>
                                        <p:tgtEl>
                                          <p:spTgt spid="1026"/>
                                        </p:tgtEl>
                                        <p:attrNameLst>
                                          <p:attrName>ppt_w</p:attrName>
                                        </p:attrNameLst>
                                      </p:cBhvr>
                                      <p:tavLst>
                                        <p:tav tm="0">
                                          <p:val>
                                            <p:strVal val="#ppt_w*0.05"/>
                                          </p:val>
                                        </p:tav>
                                        <p:tav tm="100000">
                                          <p:val>
                                            <p:strVal val="#ppt_w"/>
                                          </p:val>
                                        </p:tav>
                                      </p:tavLst>
                                    </p:anim>
                                    <p:anim calcmode="lin" valueType="num">
                                      <p:cBhvr>
                                        <p:cTn id="34" dur="500" fill="hold"/>
                                        <p:tgtEl>
                                          <p:spTgt spid="1026"/>
                                        </p:tgtEl>
                                        <p:attrNameLst>
                                          <p:attrName>ppt_h</p:attrName>
                                        </p:attrNameLst>
                                      </p:cBhvr>
                                      <p:tavLst>
                                        <p:tav tm="0">
                                          <p:val>
                                            <p:strVal val="#ppt_h"/>
                                          </p:val>
                                        </p:tav>
                                        <p:tav tm="100000">
                                          <p:val>
                                            <p:strVal val="#ppt_h"/>
                                          </p:val>
                                        </p:tav>
                                      </p:tavLst>
                                    </p:anim>
                                    <p:anim calcmode="lin" valueType="num">
                                      <p:cBhvr>
                                        <p:cTn id="35" dur="500" fill="hold"/>
                                        <p:tgtEl>
                                          <p:spTgt spid="1026"/>
                                        </p:tgtEl>
                                        <p:attrNameLst>
                                          <p:attrName>ppt_x</p:attrName>
                                        </p:attrNameLst>
                                      </p:cBhvr>
                                      <p:tavLst>
                                        <p:tav tm="0">
                                          <p:val>
                                            <p:strVal val="#ppt_x-.2"/>
                                          </p:val>
                                        </p:tav>
                                        <p:tav tm="100000">
                                          <p:val>
                                            <p:strVal val="#ppt_x"/>
                                          </p:val>
                                        </p:tav>
                                      </p:tavLst>
                                    </p:anim>
                                    <p:anim calcmode="lin" valueType="num">
                                      <p:cBhvr>
                                        <p:cTn id="36" dur="500" fill="hold"/>
                                        <p:tgtEl>
                                          <p:spTgt spid="1026"/>
                                        </p:tgtEl>
                                        <p:attrNameLst>
                                          <p:attrName>ppt_y</p:attrName>
                                        </p:attrNameLst>
                                      </p:cBhvr>
                                      <p:tavLst>
                                        <p:tav tm="0">
                                          <p:val>
                                            <p:strVal val="#ppt_y"/>
                                          </p:val>
                                        </p:tav>
                                        <p:tav tm="100000">
                                          <p:val>
                                            <p:strVal val="#ppt_y"/>
                                          </p:val>
                                        </p:tav>
                                      </p:tavLst>
                                    </p:anim>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428596" y="1857364"/>
            <a:ext cx="8501122" cy="1828800"/>
          </a:xfrm>
        </p:spPr>
        <p:txBody>
          <a:bodyPr>
            <a:noAutofit/>
          </a:bodyPr>
          <a:lstStyle/>
          <a:p>
            <a:pPr algn="ctr"/>
            <a:r>
              <a:rPr lang="es-SV" sz="4300" dirty="0" smtClean="0">
                <a:solidFill>
                  <a:schemeClr val="tx1"/>
                </a:solidFill>
                <a:latin typeface="Times New Roman" pitchFamily="18" charset="0"/>
                <a:cs typeface="Times New Roman" pitchFamily="18" charset="0"/>
              </a:rPr>
              <a:t>TANQUE DE JUGO ALCALIZADO COMO TANQUE BUFFER</a:t>
            </a:r>
            <a:endParaRPr lang="es-ES" sz="4300" dirty="0">
              <a:solidFill>
                <a:schemeClr val="tx1"/>
              </a:solidFill>
              <a:latin typeface="Times New Roman" pitchFamily="18" charset="0"/>
              <a:cs typeface="Times New Roman" pitchFamily="18" charset="0"/>
            </a:endParaRPr>
          </a:p>
        </p:txBody>
      </p:sp>
      <p:sp>
        <p:nvSpPr>
          <p:cNvPr id="9" name="8 Marcador de texto"/>
          <p:cNvSpPr>
            <a:spLocks noGrp="1"/>
          </p:cNvSpPr>
          <p:nvPr>
            <p:ph type="subTitle" idx="1"/>
          </p:nvPr>
        </p:nvSpPr>
        <p:spPr>
          <a:xfrm>
            <a:off x="789270" y="4248168"/>
            <a:ext cx="7854696" cy="1752600"/>
          </a:xfrm>
        </p:spPr>
        <p:txBody>
          <a:bodyPr/>
          <a:lstStyle/>
          <a:p>
            <a:r>
              <a:rPr lang="es-SV" b="1" dirty="0" smtClean="0">
                <a:latin typeface="Times New Roman" pitchFamily="18" charset="0"/>
                <a:cs typeface="Times New Roman" pitchFamily="18" charset="0"/>
              </a:rPr>
              <a:t>CASO DE ESTUDIO #2</a:t>
            </a:r>
            <a:endParaRPr lang="es-ES" b="1"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8"/>
            <a:ext cx="8229600" cy="1143000"/>
          </a:xfrm>
        </p:spPr>
        <p:txBody>
          <a:bodyPr>
            <a:noAutofit/>
          </a:bodyPr>
          <a:lstStyle/>
          <a:p>
            <a:r>
              <a:rPr lang="es-SV" sz="3800" b="1" dirty="0" smtClean="0">
                <a:latin typeface="Times New Roman" pitchFamily="18" charset="0"/>
                <a:cs typeface="Times New Roman" pitchFamily="18" charset="0"/>
              </a:rPr>
              <a:t>SISTEMA CENTRAL IZALCO Y PROBLEMATICA</a:t>
            </a:r>
            <a:endParaRPr lang="es-ES" sz="3800" b="1" dirty="0">
              <a:latin typeface="Times New Roman" pitchFamily="18" charset="0"/>
              <a:cs typeface="Times New Roman" pitchFamily="18" charset="0"/>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8916" name="Picture 4"/>
          <p:cNvPicPr>
            <a:picLocks noGrp="1" noChangeAspect="1" noChangeArrowheads="1"/>
          </p:cNvPicPr>
          <p:nvPr>
            <p:ph idx="1"/>
          </p:nvPr>
        </p:nvPicPr>
        <p:blipFill>
          <a:blip r:embed="rId3" cstate="print"/>
          <a:srcRect/>
          <a:stretch>
            <a:fillRect/>
          </a:stretch>
        </p:blipFill>
        <p:spPr bwMode="auto">
          <a:xfrm>
            <a:off x="2629104" y="1714488"/>
            <a:ext cx="5157606" cy="5099405"/>
          </a:xfrm>
          <a:prstGeom prst="rect">
            <a:avLst/>
          </a:prstGeom>
          <a:noFill/>
          <a:ln w="9525">
            <a:noFill/>
            <a:miter lim="800000"/>
            <a:headEnd/>
            <a:tailEnd/>
          </a:ln>
        </p:spPr>
      </p:pic>
      <p:sp>
        <p:nvSpPr>
          <p:cNvPr id="9" name="8 CuadroTexto"/>
          <p:cNvSpPr txBox="1"/>
          <p:nvPr/>
        </p:nvSpPr>
        <p:spPr>
          <a:xfrm>
            <a:off x="857224" y="2643182"/>
            <a:ext cx="1928826"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TANQUE DE JUGO ALCALIZADO TRABAJA ÚNICAMENTE COMO TANQUE BUFFER</a:t>
            </a:r>
            <a:endParaRPr lang="es-ES" sz="1200" dirty="0">
              <a:latin typeface="Times New Roman" pitchFamily="18" charset="0"/>
              <a:cs typeface="Times New Roman" pitchFamily="18" charset="0"/>
            </a:endParaRPr>
          </a:p>
        </p:txBody>
      </p:sp>
      <p:sp>
        <p:nvSpPr>
          <p:cNvPr id="11" name="10 Flecha derecha"/>
          <p:cNvSpPr/>
          <p:nvPr/>
        </p:nvSpPr>
        <p:spPr>
          <a:xfrm>
            <a:off x="2870914" y="3071810"/>
            <a:ext cx="1343896" cy="35294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2" name="11 Flecha derecha"/>
          <p:cNvSpPr/>
          <p:nvPr/>
        </p:nvSpPr>
        <p:spPr>
          <a:xfrm>
            <a:off x="2571736" y="4000504"/>
            <a:ext cx="1181842"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CuadroTexto"/>
          <p:cNvSpPr txBox="1"/>
          <p:nvPr/>
        </p:nvSpPr>
        <p:spPr>
          <a:xfrm>
            <a:off x="1000100" y="3786190"/>
            <a:ext cx="1500198"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DOSIFICACION DE SACARATO A LA DESCARGA DEL TANQUE</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0.05"/>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 calcmode="lin" valueType="num">
                                      <p:cBhvr>
                                        <p:cTn id="16" dur="500" fill="hold"/>
                                        <p:tgtEl>
                                          <p:spTgt spid="13"/>
                                        </p:tgtEl>
                                        <p:attrNameLst>
                                          <p:attrName>ppt_x</p:attrName>
                                        </p:attrNameLst>
                                      </p:cBhvr>
                                      <p:tavLst>
                                        <p:tav tm="0">
                                          <p:val>
                                            <p:strVal val="#ppt_x-.2"/>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05"/>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normAutofit fontScale="90000"/>
          </a:bodyPr>
          <a:lstStyle/>
          <a:p>
            <a:r>
              <a:rPr lang="es-SV" b="1" dirty="0" smtClean="0">
                <a:latin typeface="Times New Roman" pitchFamily="18" charset="0"/>
                <a:cs typeface="Times New Roman" pitchFamily="18" charset="0"/>
              </a:rPr>
              <a:t>CONCEPTO TANQUE BUFFER</a:t>
            </a:r>
            <a:endParaRPr lang="es-ES" b="1" dirty="0">
              <a:latin typeface="Times New Roman" pitchFamily="18" charset="0"/>
              <a:cs typeface="Times New Roman" pitchFamily="18" charset="0"/>
            </a:endParaRPr>
          </a:p>
        </p:txBody>
      </p:sp>
      <p:sp>
        <p:nvSpPr>
          <p:cNvPr id="4" name="3 Rectángulo"/>
          <p:cNvSpPr/>
          <p:nvPr/>
        </p:nvSpPr>
        <p:spPr>
          <a:xfrm>
            <a:off x="3571868" y="2357430"/>
            <a:ext cx="1857388" cy="10715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SV" dirty="0" smtClean="0"/>
              <a:t>CAPACITANCIA</a:t>
            </a:r>
            <a:endParaRPr lang="es-ES" dirty="0"/>
          </a:p>
        </p:txBody>
      </p:sp>
      <p:pic>
        <p:nvPicPr>
          <p:cNvPr id="50179" name="Picture 3"/>
          <p:cNvPicPr>
            <a:picLocks noChangeAspect="1" noChangeArrowheads="1"/>
          </p:cNvPicPr>
          <p:nvPr/>
        </p:nvPicPr>
        <p:blipFill>
          <a:blip r:embed="rId3" cstate="print"/>
          <a:srcRect/>
          <a:stretch>
            <a:fillRect/>
          </a:stretch>
        </p:blipFill>
        <p:spPr bwMode="auto">
          <a:xfrm>
            <a:off x="1500166" y="2552700"/>
            <a:ext cx="1990725" cy="8763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0180" name="Picture 4"/>
          <p:cNvPicPr>
            <a:picLocks noGrp="1" noChangeAspect="1" noChangeArrowheads="1"/>
          </p:cNvPicPr>
          <p:nvPr>
            <p:ph idx="1"/>
          </p:nvPr>
        </p:nvPicPr>
        <p:blipFill>
          <a:blip r:embed="rId4" cstate="print"/>
          <a:srcRect/>
          <a:stretch>
            <a:fillRect/>
          </a:stretch>
        </p:blipFill>
        <p:spPr bwMode="auto">
          <a:xfrm>
            <a:off x="5500694" y="2552700"/>
            <a:ext cx="1990725" cy="8763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0186" name="Picture 10"/>
          <p:cNvPicPr>
            <a:picLocks noChangeAspect="1" noChangeArrowheads="1"/>
          </p:cNvPicPr>
          <p:nvPr/>
        </p:nvPicPr>
        <p:blipFill>
          <a:blip r:embed="rId5" cstate="print"/>
          <a:srcRect/>
          <a:stretch>
            <a:fillRect/>
          </a:stretch>
        </p:blipFill>
        <p:spPr bwMode="auto">
          <a:xfrm>
            <a:off x="714348" y="4681556"/>
            <a:ext cx="3019425" cy="1390650"/>
          </a:xfrm>
          <a:prstGeom prst="rect">
            <a:avLst/>
          </a:prstGeom>
          <a:ln>
            <a:noFill/>
          </a:ln>
          <a:effectLst>
            <a:outerShdw blurRad="292100" dist="139700" dir="2700000" algn="tl" rotWithShape="0">
              <a:srgbClr val="333333">
                <a:alpha val="65000"/>
              </a:srgbClr>
            </a:outerShdw>
          </a:effectLst>
        </p:spPr>
      </p:pic>
      <p:pic>
        <p:nvPicPr>
          <p:cNvPr id="5018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14546" y="5538812"/>
            <a:ext cx="819150" cy="342900"/>
          </a:xfrm>
          <a:prstGeom prst="rect">
            <a:avLst/>
          </a:prstGeom>
          <a:noFill/>
          <a:ln>
            <a:solidFill>
              <a:schemeClr val="tx1"/>
            </a:solidFill>
          </a:ln>
        </p:spPr>
      </p:pic>
      <p:sp>
        <p:nvSpPr>
          <p:cNvPr id="17" name="16 CuadroTexto"/>
          <p:cNvSpPr txBox="1"/>
          <p:nvPr/>
        </p:nvSpPr>
        <p:spPr>
          <a:xfrm>
            <a:off x="4000496" y="5538812"/>
            <a:ext cx="400052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h(s): FUNCION DE TRANSFERENCIA</a:t>
            </a:r>
          </a:p>
          <a:p>
            <a:pPr algn="just"/>
            <a:r>
              <a:rPr lang="es-SV" sz="1200" dirty="0" smtClean="0">
                <a:latin typeface="Times New Roman" pitchFamily="18" charset="0"/>
                <a:cs typeface="Times New Roman" pitchFamily="18" charset="0"/>
              </a:rPr>
              <a:t>τ: CONSTANTE DE TIEMPO DE FILTRO DE 1er ORDEN</a:t>
            </a:r>
            <a:endParaRPr lang="es-ES" sz="1200" dirty="0">
              <a:latin typeface="Times New Roman" pitchFamily="18" charset="0"/>
              <a:cs typeface="Times New Roman" pitchFamily="18" charset="0"/>
            </a:endParaRPr>
          </a:p>
        </p:txBody>
      </p:sp>
      <p:sp>
        <p:nvSpPr>
          <p:cNvPr id="18" name="17 Flecha curvada hacia abajo"/>
          <p:cNvSpPr/>
          <p:nvPr/>
        </p:nvSpPr>
        <p:spPr>
          <a:xfrm>
            <a:off x="2786050" y="4967308"/>
            <a:ext cx="1643074"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pic>
        <p:nvPicPr>
          <p:cNvPr id="50187" name="Picture 11"/>
          <p:cNvPicPr>
            <a:picLocks noChangeAspect="1" noChangeArrowheads="1"/>
          </p:cNvPicPr>
          <p:nvPr/>
        </p:nvPicPr>
        <p:blipFill>
          <a:blip r:embed="rId7" cstate="print"/>
          <a:srcRect/>
          <a:stretch>
            <a:fillRect/>
          </a:stretch>
        </p:blipFill>
        <p:spPr bwMode="auto">
          <a:xfrm>
            <a:off x="4857752" y="3752862"/>
            <a:ext cx="3743325" cy="1390650"/>
          </a:xfrm>
          <a:prstGeom prst="rect">
            <a:avLst/>
          </a:prstGeom>
          <a:ln>
            <a:noFill/>
          </a:ln>
          <a:effectLst>
            <a:outerShdw blurRad="292100" dist="139700" dir="2700000" algn="tl" rotWithShape="0">
              <a:srgbClr val="333333">
                <a:alpha val="65000"/>
              </a:srgbClr>
            </a:outerShdw>
          </a:effectLst>
        </p:spPr>
      </p:pic>
      <p:sp>
        <p:nvSpPr>
          <p:cNvPr id="20" name="19 CuadroTexto"/>
          <p:cNvSpPr txBox="1"/>
          <p:nvPr/>
        </p:nvSpPr>
        <p:spPr>
          <a:xfrm>
            <a:off x="5429256" y="3929066"/>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τ 1</a:t>
            </a:r>
            <a:endParaRPr lang="es-ES" sz="1200" dirty="0">
              <a:latin typeface="Times New Roman" pitchFamily="18" charset="0"/>
              <a:cs typeface="Times New Roman" pitchFamily="18" charset="0"/>
            </a:endParaRPr>
          </a:p>
        </p:txBody>
      </p:sp>
      <p:sp>
        <p:nvSpPr>
          <p:cNvPr id="21" name="20 CuadroTexto"/>
          <p:cNvSpPr txBox="1"/>
          <p:nvPr/>
        </p:nvSpPr>
        <p:spPr>
          <a:xfrm>
            <a:off x="6429388" y="4429132"/>
            <a:ext cx="42862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τ 2</a:t>
            </a:r>
            <a:endParaRPr lang="es-ES" sz="1200" dirty="0">
              <a:latin typeface="Times New Roman" pitchFamily="18" charset="0"/>
              <a:cs typeface="Times New Roman" pitchFamily="18" charset="0"/>
            </a:endParaRPr>
          </a:p>
        </p:txBody>
      </p:sp>
      <p:cxnSp>
        <p:nvCxnSpPr>
          <p:cNvPr id="23" name="22 Conector recto de flecha"/>
          <p:cNvCxnSpPr>
            <a:stCxn id="20" idx="3"/>
          </p:cNvCxnSpPr>
          <p:nvPr/>
        </p:nvCxnSpPr>
        <p:spPr>
          <a:xfrm>
            <a:off x="5857884" y="4067566"/>
            <a:ext cx="428628" cy="147252"/>
          </a:xfrm>
          <a:prstGeom prst="straightConnector1">
            <a:avLst/>
          </a:prstGeom>
          <a:ln w="28575">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4" name="23 Conector recto de flecha"/>
          <p:cNvCxnSpPr/>
          <p:nvPr/>
        </p:nvCxnSpPr>
        <p:spPr>
          <a:xfrm rot="5400000" flipH="1" flipV="1">
            <a:off x="6572264" y="4214818"/>
            <a:ext cx="285752" cy="142876"/>
          </a:xfrm>
          <a:prstGeom prst="straightConnector1">
            <a:avLst/>
          </a:prstGeom>
          <a:ln w="28575">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26" name="25 CuadroTexto"/>
          <p:cNvSpPr txBox="1"/>
          <p:nvPr/>
        </p:nvSpPr>
        <p:spPr>
          <a:xfrm>
            <a:off x="7572396" y="4714884"/>
            <a:ext cx="714380"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τ 1 &lt; </a:t>
            </a:r>
            <a:r>
              <a:rPr lang="el-GR" sz="1200" dirty="0" smtClean="0">
                <a:latin typeface="Times New Roman" pitchFamily="18" charset="0"/>
                <a:cs typeface="Times New Roman" pitchFamily="18" charset="0"/>
              </a:rPr>
              <a:t>τ</a:t>
            </a:r>
            <a:r>
              <a:rPr lang="es-SV" sz="1200" dirty="0" smtClean="0">
                <a:latin typeface="Times New Roman" pitchFamily="18" charset="0"/>
                <a:cs typeface="Times New Roman" pitchFamily="18" charset="0"/>
              </a:rPr>
              <a:t> 2</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0186"/>
                                        </p:tgtEl>
                                        <p:attrNameLst>
                                          <p:attrName>style.visibility</p:attrName>
                                        </p:attrNameLst>
                                      </p:cBhvr>
                                      <p:to>
                                        <p:strVal val="visible"/>
                                      </p:to>
                                    </p:set>
                                    <p:anim calcmode="lin" valueType="num">
                                      <p:cBhvr>
                                        <p:cTn id="7" dur="500" fill="hold"/>
                                        <p:tgtEl>
                                          <p:spTgt spid="50186"/>
                                        </p:tgtEl>
                                        <p:attrNameLst>
                                          <p:attrName>ppt_w</p:attrName>
                                        </p:attrNameLst>
                                      </p:cBhvr>
                                      <p:tavLst>
                                        <p:tav tm="0">
                                          <p:val>
                                            <p:strVal val="#ppt_w*0.05"/>
                                          </p:val>
                                        </p:tav>
                                        <p:tav tm="100000">
                                          <p:val>
                                            <p:strVal val="#ppt_w"/>
                                          </p:val>
                                        </p:tav>
                                      </p:tavLst>
                                    </p:anim>
                                    <p:anim calcmode="lin" valueType="num">
                                      <p:cBhvr>
                                        <p:cTn id="8" dur="500" fill="hold"/>
                                        <p:tgtEl>
                                          <p:spTgt spid="50186"/>
                                        </p:tgtEl>
                                        <p:attrNameLst>
                                          <p:attrName>ppt_h</p:attrName>
                                        </p:attrNameLst>
                                      </p:cBhvr>
                                      <p:tavLst>
                                        <p:tav tm="0">
                                          <p:val>
                                            <p:strVal val="#ppt_h"/>
                                          </p:val>
                                        </p:tav>
                                        <p:tav tm="100000">
                                          <p:val>
                                            <p:strVal val="#ppt_h"/>
                                          </p:val>
                                        </p:tav>
                                      </p:tavLst>
                                    </p:anim>
                                    <p:anim calcmode="lin" valueType="num">
                                      <p:cBhvr>
                                        <p:cTn id="9" dur="500" fill="hold"/>
                                        <p:tgtEl>
                                          <p:spTgt spid="50186"/>
                                        </p:tgtEl>
                                        <p:attrNameLst>
                                          <p:attrName>ppt_x</p:attrName>
                                        </p:attrNameLst>
                                      </p:cBhvr>
                                      <p:tavLst>
                                        <p:tav tm="0">
                                          <p:val>
                                            <p:strVal val="#ppt_x-.2"/>
                                          </p:val>
                                        </p:tav>
                                        <p:tav tm="100000">
                                          <p:val>
                                            <p:strVal val="#ppt_x"/>
                                          </p:val>
                                        </p:tav>
                                      </p:tavLst>
                                    </p:anim>
                                    <p:anim calcmode="lin" valueType="num">
                                      <p:cBhvr>
                                        <p:cTn id="10" dur="500" fill="hold"/>
                                        <p:tgtEl>
                                          <p:spTgt spid="50186"/>
                                        </p:tgtEl>
                                        <p:attrNameLst>
                                          <p:attrName>ppt_y</p:attrName>
                                        </p:attrNameLst>
                                      </p:cBhvr>
                                      <p:tavLst>
                                        <p:tav tm="0">
                                          <p:val>
                                            <p:strVal val="#ppt_y"/>
                                          </p:val>
                                        </p:tav>
                                        <p:tav tm="100000">
                                          <p:val>
                                            <p:strVal val="#ppt_y"/>
                                          </p:val>
                                        </p:tav>
                                      </p:tavLst>
                                    </p:anim>
                                    <p:animEffect transition="in" filter="fade">
                                      <p:cBhvr>
                                        <p:cTn id="11" dur="500"/>
                                        <p:tgtEl>
                                          <p:spTgt spid="50186"/>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0183"/>
                                        </p:tgtEl>
                                        <p:attrNameLst>
                                          <p:attrName>style.visibility</p:attrName>
                                        </p:attrNameLst>
                                      </p:cBhvr>
                                      <p:to>
                                        <p:strVal val="visible"/>
                                      </p:to>
                                    </p:set>
                                    <p:anim calcmode="lin" valueType="num">
                                      <p:cBhvr>
                                        <p:cTn id="14" dur="500" fill="hold"/>
                                        <p:tgtEl>
                                          <p:spTgt spid="50183"/>
                                        </p:tgtEl>
                                        <p:attrNameLst>
                                          <p:attrName>ppt_w</p:attrName>
                                        </p:attrNameLst>
                                      </p:cBhvr>
                                      <p:tavLst>
                                        <p:tav tm="0">
                                          <p:val>
                                            <p:strVal val="#ppt_w*0.05"/>
                                          </p:val>
                                        </p:tav>
                                        <p:tav tm="100000">
                                          <p:val>
                                            <p:strVal val="#ppt_w"/>
                                          </p:val>
                                        </p:tav>
                                      </p:tavLst>
                                    </p:anim>
                                    <p:anim calcmode="lin" valueType="num">
                                      <p:cBhvr>
                                        <p:cTn id="15" dur="500" fill="hold"/>
                                        <p:tgtEl>
                                          <p:spTgt spid="50183"/>
                                        </p:tgtEl>
                                        <p:attrNameLst>
                                          <p:attrName>ppt_h</p:attrName>
                                        </p:attrNameLst>
                                      </p:cBhvr>
                                      <p:tavLst>
                                        <p:tav tm="0">
                                          <p:val>
                                            <p:strVal val="#ppt_h"/>
                                          </p:val>
                                        </p:tav>
                                        <p:tav tm="100000">
                                          <p:val>
                                            <p:strVal val="#ppt_h"/>
                                          </p:val>
                                        </p:tav>
                                      </p:tavLst>
                                    </p:anim>
                                    <p:anim calcmode="lin" valueType="num">
                                      <p:cBhvr>
                                        <p:cTn id="16" dur="500" fill="hold"/>
                                        <p:tgtEl>
                                          <p:spTgt spid="50183"/>
                                        </p:tgtEl>
                                        <p:attrNameLst>
                                          <p:attrName>ppt_x</p:attrName>
                                        </p:attrNameLst>
                                      </p:cBhvr>
                                      <p:tavLst>
                                        <p:tav tm="0">
                                          <p:val>
                                            <p:strVal val="#ppt_x-.2"/>
                                          </p:val>
                                        </p:tav>
                                        <p:tav tm="100000">
                                          <p:val>
                                            <p:strVal val="#ppt_x"/>
                                          </p:val>
                                        </p:tav>
                                      </p:tavLst>
                                    </p:anim>
                                    <p:anim calcmode="lin" valueType="num">
                                      <p:cBhvr>
                                        <p:cTn id="17" dur="500" fill="hold"/>
                                        <p:tgtEl>
                                          <p:spTgt spid="50183"/>
                                        </p:tgtEl>
                                        <p:attrNameLst>
                                          <p:attrName>ppt_y</p:attrName>
                                        </p:attrNameLst>
                                      </p:cBhvr>
                                      <p:tavLst>
                                        <p:tav tm="0">
                                          <p:val>
                                            <p:strVal val="#ppt_y"/>
                                          </p:val>
                                        </p:tav>
                                        <p:tav tm="100000">
                                          <p:val>
                                            <p:strVal val="#ppt_y"/>
                                          </p:val>
                                        </p:tav>
                                      </p:tavLst>
                                    </p:anim>
                                    <p:animEffect transition="in" filter="fade">
                                      <p:cBhvr>
                                        <p:cTn id="18" dur="500"/>
                                        <p:tgtEl>
                                          <p:spTgt spid="50183"/>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strVal val="#ppt_w*0.05"/>
                                          </p:val>
                                        </p:tav>
                                        <p:tav tm="100000">
                                          <p:val>
                                            <p:strVal val="#ppt_w"/>
                                          </p:val>
                                        </p:tav>
                                      </p:tavLst>
                                    </p:anim>
                                    <p:anim calcmode="lin" valueType="num">
                                      <p:cBhvr>
                                        <p:cTn id="22" dur="500" fill="hold"/>
                                        <p:tgtEl>
                                          <p:spTgt spid="17"/>
                                        </p:tgtEl>
                                        <p:attrNameLst>
                                          <p:attrName>ppt_h</p:attrName>
                                        </p:attrNameLst>
                                      </p:cBhvr>
                                      <p:tavLst>
                                        <p:tav tm="0">
                                          <p:val>
                                            <p:strVal val="#ppt_h"/>
                                          </p:val>
                                        </p:tav>
                                        <p:tav tm="100000">
                                          <p:val>
                                            <p:strVal val="#ppt_h"/>
                                          </p:val>
                                        </p:tav>
                                      </p:tavLst>
                                    </p:anim>
                                    <p:anim calcmode="lin" valueType="num">
                                      <p:cBhvr>
                                        <p:cTn id="23" dur="500" fill="hold"/>
                                        <p:tgtEl>
                                          <p:spTgt spid="17"/>
                                        </p:tgtEl>
                                        <p:attrNameLst>
                                          <p:attrName>ppt_x</p:attrName>
                                        </p:attrNameLst>
                                      </p:cBhvr>
                                      <p:tavLst>
                                        <p:tav tm="0">
                                          <p:val>
                                            <p:strVal val="#ppt_x-.2"/>
                                          </p:val>
                                        </p:tav>
                                        <p:tav tm="100000">
                                          <p:val>
                                            <p:strVal val="#ppt_x"/>
                                          </p:val>
                                        </p:tav>
                                      </p:tavLst>
                                    </p:anim>
                                    <p:anim calcmode="lin" valueType="num">
                                      <p:cBhvr>
                                        <p:cTn id="24" dur="500" fill="hold"/>
                                        <p:tgtEl>
                                          <p:spTgt spid="17"/>
                                        </p:tgtEl>
                                        <p:attrNameLst>
                                          <p:attrName>ppt_y</p:attrName>
                                        </p:attrNameLst>
                                      </p:cBhvr>
                                      <p:tavLst>
                                        <p:tav tm="0">
                                          <p:val>
                                            <p:strVal val="#ppt_y"/>
                                          </p:val>
                                        </p:tav>
                                        <p:tav tm="100000">
                                          <p:val>
                                            <p:strVal val="#ppt_y"/>
                                          </p:val>
                                        </p:tav>
                                      </p:tavLst>
                                    </p:anim>
                                    <p:animEffect transition="in" filter="fade">
                                      <p:cBhvr>
                                        <p:cTn id="25" dur="500"/>
                                        <p:tgtEl>
                                          <p:spTgt spid="17"/>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strVal val="#ppt_w*0.05"/>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anim calcmode="lin" valueType="num">
                                      <p:cBhvr>
                                        <p:cTn id="30" dur="500" fill="hold"/>
                                        <p:tgtEl>
                                          <p:spTgt spid="18"/>
                                        </p:tgtEl>
                                        <p:attrNameLst>
                                          <p:attrName>ppt_x</p:attrName>
                                        </p:attrNameLst>
                                      </p:cBhvr>
                                      <p:tavLst>
                                        <p:tav tm="0">
                                          <p:val>
                                            <p:strVal val="#ppt_x-.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50187"/>
                                        </p:tgtEl>
                                        <p:attrNameLst>
                                          <p:attrName>style.visibility</p:attrName>
                                        </p:attrNameLst>
                                      </p:cBhvr>
                                      <p:to>
                                        <p:strVal val="visible"/>
                                      </p:to>
                                    </p:set>
                                    <p:animScale>
                                      <p:cBhvr>
                                        <p:cTn id="37" dur="1000" decel="50000" fill="hold">
                                          <p:stCondLst>
                                            <p:cond delay="0"/>
                                          </p:stCondLst>
                                        </p:cTn>
                                        <p:tgtEl>
                                          <p:spTgt spid="501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0187"/>
                                        </p:tgtEl>
                                        <p:attrNameLst>
                                          <p:attrName>ppt_x</p:attrName>
                                          <p:attrName>ppt_y</p:attrName>
                                        </p:attrNameLst>
                                      </p:cBhvr>
                                    </p:animMotion>
                                    <p:animEffect transition="in" filter="fade">
                                      <p:cBhvr>
                                        <p:cTn id="39" dur="1000"/>
                                        <p:tgtEl>
                                          <p:spTgt spid="5018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Scale>
                                      <p:cBhvr>
                                        <p:cTn id="4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0"/>
                                        </p:tgtEl>
                                        <p:attrNameLst>
                                          <p:attrName>ppt_x</p:attrName>
                                          <p:attrName>ppt_y</p:attrName>
                                        </p:attrNameLst>
                                      </p:cBhvr>
                                    </p:animMotion>
                                    <p:animEffect transition="in" filter="fade">
                                      <p:cBhvr>
                                        <p:cTn id="44" dur="1000"/>
                                        <p:tgtEl>
                                          <p:spTgt spid="20"/>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Scale>
                                      <p:cBhvr>
                                        <p:cTn id="4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1"/>
                                        </p:tgtEl>
                                        <p:attrNameLst>
                                          <p:attrName>ppt_x</p:attrName>
                                          <p:attrName>ppt_y</p:attrName>
                                        </p:attrNameLst>
                                      </p:cBhvr>
                                    </p:animMotion>
                                    <p:animEffect transition="in" filter="fade">
                                      <p:cBhvr>
                                        <p:cTn id="49" dur="1000"/>
                                        <p:tgtEl>
                                          <p:spTgt spid="21"/>
                                        </p:tgtEl>
                                      </p:cBhvr>
                                    </p:animEffect>
                                  </p:childTnLst>
                                </p:cTn>
                              </p:par>
                              <p:par>
                                <p:cTn id="50" presetID="52"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Scale>
                                      <p:cBhvr>
                                        <p:cTn id="5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3"/>
                                        </p:tgtEl>
                                        <p:attrNameLst>
                                          <p:attrName>ppt_x</p:attrName>
                                          <p:attrName>ppt_y</p:attrName>
                                        </p:attrNameLst>
                                      </p:cBhvr>
                                    </p:animMotion>
                                    <p:animEffect transition="in" filter="fade">
                                      <p:cBhvr>
                                        <p:cTn id="54" dur="1000"/>
                                        <p:tgtEl>
                                          <p:spTgt spid="23"/>
                                        </p:tgtEl>
                                      </p:cBhvr>
                                    </p:animEffect>
                                  </p:childTnLst>
                                </p:cTn>
                              </p:par>
                              <p:par>
                                <p:cTn id="55" presetID="52"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Scale>
                                      <p:cBhvr>
                                        <p:cTn id="5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4"/>
                                        </p:tgtEl>
                                        <p:attrNameLst>
                                          <p:attrName>ppt_x</p:attrName>
                                          <p:attrName>ppt_y</p:attrName>
                                        </p:attrNameLst>
                                      </p:cBhvr>
                                    </p:animMotion>
                                    <p:animEffect transition="in" filter="fade">
                                      <p:cBhvr>
                                        <p:cTn id="59" dur="1000"/>
                                        <p:tgtEl>
                                          <p:spTgt spid="24"/>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Scale>
                                      <p:cBhvr>
                                        <p:cTn id="6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26"/>
                                        </p:tgtEl>
                                        <p:attrNameLst>
                                          <p:attrName>ppt_x</p:attrName>
                                          <p:attrName>ppt_y</p:attrName>
                                        </p:attrNameLst>
                                      </p:cBhvr>
                                    </p:animMotion>
                                    <p:animEffect transition="in" filter="fade">
                                      <p:cBhvr>
                                        <p:cTn id="6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364"/>
            <a:ext cx="8715436" cy="1143000"/>
          </a:xfrm>
        </p:spPr>
        <p:txBody>
          <a:bodyPr>
            <a:noAutofit/>
          </a:bodyPr>
          <a:lstStyle/>
          <a:p>
            <a:r>
              <a:rPr lang="es-SV" sz="3800" b="1" dirty="0" smtClean="0">
                <a:latin typeface="Times New Roman" pitchFamily="18" charset="0"/>
                <a:cs typeface="Times New Roman" pitchFamily="18" charset="0"/>
              </a:rPr>
              <a:t>PROPAGACIÓN DE VARIABILIDAD EN UN SISTEMA MAL DISEÑADO</a:t>
            </a:r>
            <a:endParaRPr lang="es-ES" sz="3800" b="1" dirty="0">
              <a:latin typeface="Times New Roman" pitchFamily="18" charset="0"/>
              <a:cs typeface="Times New Roman" pitchFamily="18" charset="0"/>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7107" name="Picture 3"/>
          <p:cNvPicPr>
            <a:picLocks noGrp="1" noChangeAspect="1" noChangeArrowheads="1"/>
          </p:cNvPicPr>
          <p:nvPr>
            <p:ph idx="1"/>
          </p:nvPr>
        </p:nvPicPr>
        <p:blipFill>
          <a:blip r:embed="rId3" cstate="print"/>
          <a:srcRect/>
          <a:stretch>
            <a:fillRect/>
          </a:stretch>
        </p:blipFill>
        <p:spPr bwMode="auto">
          <a:xfrm>
            <a:off x="1643042" y="1891239"/>
            <a:ext cx="6357982" cy="4895347"/>
          </a:xfrm>
          <a:prstGeom prst="rect">
            <a:avLst/>
          </a:prstGeom>
          <a:ln>
            <a:noFill/>
          </a:ln>
          <a:effectLst>
            <a:outerShdw blurRad="292100" dist="139700" dir="2700000" algn="tl" rotWithShape="0">
              <a:srgbClr val="333333">
                <a:alpha val="65000"/>
              </a:srgbClr>
            </a:outerShdw>
          </a:effectLst>
        </p:spPr>
      </p:pic>
      <p:sp>
        <p:nvSpPr>
          <p:cNvPr id="7" name="6 Flecha derecha"/>
          <p:cNvSpPr/>
          <p:nvPr/>
        </p:nvSpPr>
        <p:spPr>
          <a:xfrm rot="18960722">
            <a:off x="1042429" y="2779576"/>
            <a:ext cx="582542"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8" name="7 CuadroTexto"/>
          <p:cNvSpPr txBox="1"/>
          <p:nvPr/>
        </p:nvSpPr>
        <p:spPr>
          <a:xfrm>
            <a:off x="71406" y="3282736"/>
            <a:ext cx="1357322"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DISTURBIOS DE ENTRADA AL SISTEMA</a:t>
            </a:r>
            <a:endParaRPr lang="es-ES" sz="1200" dirty="0">
              <a:latin typeface="Times New Roman" pitchFamily="18" charset="0"/>
              <a:cs typeface="Times New Roman" pitchFamily="18" charset="0"/>
            </a:endParaRPr>
          </a:p>
        </p:txBody>
      </p:sp>
      <p:sp>
        <p:nvSpPr>
          <p:cNvPr id="9" name="8 CuadroTexto"/>
          <p:cNvSpPr txBox="1"/>
          <p:nvPr/>
        </p:nvSpPr>
        <p:spPr>
          <a:xfrm>
            <a:off x="285720" y="4714885"/>
            <a:ext cx="214314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VARIABILIDAD DE NIVEL DEBIDO A ESTRATEGIA DE CONTROL SELECCIONADA</a:t>
            </a:r>
            <a:endParaRPr lang="es-ES" sz="1200" dirty="0">
              <a:latin typeface="Times New Roman" pitchFamily="18" charset="0"/>
              <a:cs typeface="Times New Roman" pitchFamily="18" charset="0"/>
            </a:endParaRPr>
          </a:p>
        </p:txBody>
      </p:sp>
      <p:sp>
        <p:nvSpPr>
          <p:cNvPr id="10" name="9 Flecha derecha"/>
          <p:cNvSpPr/>
          <p:nvPr/>
        </p:nvSpPr>
        <p:spPr>
          <a:xfrm rot="20025106">
            <a:off x="1747039" y="4181217"/>
            <a:ext cx="900497"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CuadroTexto"/>
          <p:cNvSpPr txBox="1"/>
          <p:nvPr/>
        </p:nvSpPr>
        <p:spPr>
          <a:xfrm>
            <a:off x="2357422" y="5857893"/>
            <a:ext cx="2286016"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VARIABILIDAD FLUJO DE DESCARGA IGUAL O SUPERIOR A VARIABILIDAD DE ENTRADA</a:t>
            </a:r>
            <a:endParaRPr lang="es-ES" sz="1200" dirty="0">
              <a:latin typeface="Times New Roman" pitchFamily="18" charset="0"/>
              <a:cs typeface="Times New Roman" pitchFamily="18" charset="0"/>
            </a:endParaRPr>
          </a:p>
        </p:txBody>
      </p:sp>
      <p:sp>
        <p:nvSpPr>
          <p:cNvPr id="12" name="11 Flecha derecha"/>
          <p:cNvSpPr/>
          <p:nvPr/>
        </p:nvSpPr>
        <p:spPr>
          <a:xfrm>
            <a:off x="4714876" y="6215083"/>
            <a:ext cx="1643074"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ppt_w*0.05"/>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ppt_w*0.05"/>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anim calcmode="lin" valueType="num">
                                      <p:cBhvr>
                                        <p:cTn id="41" dur="500" fill="hold"/>
                                        <p:tgtEl>
                                          <p:spTgt spid="11"/>
                                        </p:tgtEl>
                                        <p:attrNameLst>
                                          <p:attrName>ppt_x</p:attrName>
                                        </p:attrNameLst>
                                      </p:cBhvr>
                                      <p:tavLst>
                                        <p:tav tm="0">
                                          <p:val>
                                            <p:strVal val="#ppt_x-.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Effect transition="in" filter="fade">
                                      <p:cBhvr>
                                        <p:cTn id="43" dur="500"/>
                                        <p:tgtEl>
                                          <p:spTgt spid="11"/>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strVal val="#ppt_w*0.05"/>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anim calcmode="lin" valueType="num">
                                      <p:cBhvr>
                                        <p:cTn id="48" dur="500" fill="hold"/>
                                        <p:tgtEl>
                                          <p:spTgt spid="12"/>
                                        </p:tgtEl>
                                        <p:attrNameLst>
                                          <p:attrName>ppt_x</p:attrName>
                                        </p:attrNameLst>
                                      </p:cBhvr>
                                      <p:tavLst>
                                        <p:tav tm="0">
                                          <p:val>
                                            <p:strVal val="#ppt_x-.2"/>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642918"/>
            <a:ext cx="8229600" cy="1143000"/>
          </a:xfrm>
        </p:spPr>
        <p:txBody>
          <a:bodyPr>
            <a:noAutofit/>
          </a:bodyPr>
          <a:lstStyle/>
          <a:p>
            <a:r>
              <a:rPr lang="es-SV" sz="3800" b="1" dirty="0" smtClean="0">
                <a:latin typeface="Times New Roman" pitchFamily="18" charset="0"/>
                <a:cs typeface="Times New Roman" pitchFamily="18" charset="0"/>
              </a:rPr>
              <a:t>PROPAGACION DE VARIABILIDAD EN UN SISTEMA BIEN DISEÑADO</a:t>
            </a:r>
            <a:endParaRPr lang="es-ES" sz="3800" b="1" dirty="0">
              <a:latin typeface="Times New Roman" pitchFamily="18" charset="0"/>
              <a:cs typeface="Times New Roman" pitchFamily="18" charset="0"/>
            </a:endParaRP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9154" name="Picture 2"/>
          <p:cNvPicPr>
            <a:picLocks noGrp="1" noChangeAspect="1" noChangeArrowheads="1"/>
          </p:cNvPicPr>
          <p:nvPr>
            <p:ph idx="1"/>
          </p:nvPr>
        </p:nvPicPr>
        <p:blipFill>
          <a:blip r:embed="rId3" cstate="print"/>
          <a:srcRect/>
          <a:stretch>
            <a:fillRect/>
          </a:stretch>
        </p:blipFill>
        <p:spPr bwMode="auto">
          <a:xfrm>
            <a:off x="1634681" y="1785926"/>
            <a:ext cx="6437781" cy="4956790"/>
          </a:xfrm>
          <a:prstGeom prst="rect">
            <a:avLst/>
          </a:prstGeom>
          <a:ln>
            <a:noFill/>
          </a:ln>
          <a:effectLst>
            <a:outerShdw blurRad="292100" dist="139700" dir="2700000" algn="tl" rotWithShape="0">
              <a:srgbClr val="333333">
                <a:alpha val="65000"/>
              </a:srgbClr>
            </a:outerShdw>
          </a:effectLst>
        </p:spPr>
      </p:pic>
      <p:sp>
        <p:nvSpPr>
          <p:cNvPr id="7" name="6 Flecha derecha"/>
          <p:cNvSpPr/>
          <p:nvPr/>
        </p:nvSpPr>
        <p:spPr>
          <a:xfrm rot="18960722">
            <a:off x="1042429" y="2779573"/>
            <a:ext cx="582542"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8" name="7 CuadroTexto"/>
          <p:cNvSpPr txBox="1"/>
          <p:nvPr/>
        </p:nvSpPr>
        <p:spPr>
          <a:xfrm>
            <a:off x="71406" y="3282733"/>
            <a:ext cx="1357322"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DISTURBIOS DE ENTRADA AL SISTEMA</a:t>
            </a:r>
            <a:endParaRPr lang="es-ES" sz="1200" dirty="0">
              <a:latin typeface="Times New Roman" pitchFamily="18" charset="0"/>
              <a:cs typeface="Times New Roman" pitchFamily="18" charset="0"/>
            </a:endParaRPr>
          </a:p>
        </p:txBody>
      </p:sp>
      <p:sp>
        <p:nvSpPr>
          <p:cNvPr id="9" name="8 CuadroTexto"/>
          <p:cNvSpPr txBox="1"/>
          <p:nvPr/>
        </p:nvSpPr>
        <p:spPr>
          <a:xfrm>
            <a:off x="285720" y="4714882"/>
            <a:ext cx="214314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VARIABILIDAD DE NIVEL INCREMENTADA DEBIDO A ESTRATEGIA DE CONTROL SELECCIONADA</a:t>
            </a:r>
            <a:endParaRPr lang="es-ES" sz="1200" dirty="0">
              <a:latin typeface="Times New Roman" pitchFamily="18" charset="0"/>
              <a:cs typeface="Times New Roman" pitchFamily="18" charset="0"/>
            </a:endParaRPr>
          </a:p>
        </p:txBody>
      </p:sp>
      <p:sp>
        <p:nvSpPr>
          <p:cNvPr id="10" name="9 Flecha derecha"/>
          <p:cNvSpPr/>
          <p:nvPr/>
        </p:nvSpPr>
        <p:spPr>
          <a:xfrm rot="20025106">
            <a:off x="1747039" y="4181214"/>
            <a:ext cx="900497"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CuadroTexto"/>
          <p:cNvSpPr txBox="1"/>
          <p:nvPr/>
        </p:nvSpPr>
        <p:spPr>
          <a:xfrm>
            <a:off x="2357422" y="5715014"/>
            <a:ext cx="2286016" cy="101566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VARIABILIDAD FLUJO DE DESCARGA REDUCIDA DEBIDO A ESTRATGIA DE CONTROL Y CAPACIDAD DE TANQUE</a:t>
            </a:r>
            <a:endParaRPr lang="es-ES" sz="1200" dirty="0">
              <a:latin typeface="Times New Roman" pitchFamily="18" charset="0"/>
              <a:cs typeface="Times New Roman" pitchFamily="18" charset="0"/>
            </a:endParaRPr>
          </a:p>
        </p:txBody>
      </p:sp>
      <p:sp>
        <p:nvSpPr>
          <p:cNvPr id="12" name="11 Flecha derecha"/>
          <p:cNvSpPr/>
          <p:nvPr/>
        </p:nvSpPr>
        <p:spPr>
          <a:xfrm>
            <a:off x="4714876" y="6215080"/>
            <a:ext cx="1643074" cy="35719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ppt_w*0.05"/>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ppt_w*0.05"/>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anim calcmode="lin" valueType="num">
                                      <p:cBhvr>
                                        <p:cTn id="41" dur="500" fill="hold"/>
                                        <p:tgtEl>
                                          <p:spTgt spid="11"/>
                                        </p:tgtEl>
                                        <p:attrNameLst>
                                          <p:attrName>ppt_x</p:attrName>
                                        </p:attrNameLst>
                                      </p:cBhvr>
                                      <p:tavLst>
                                        <p:tav tm="0">
                                          <p:val>
                                            <p:strVal val="#ppt_x-.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Effect transition="in" filter="fade">
                                      <p:cBhvr>
                                        <p:cTn id="43" dur="500"/>
                                        <p:tgtEl>
                                          <p:spTgt spid="11"/>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strVal val="#ppt_w*0.05"/>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anim calcmode="lin" valueType="num">
                                      <p:cBhvr>
                                        <p:cTn id="48" dur="500" fill="hold"/>
                                        <p:tgtEl>
                                          <p:spTgt spid="12"/>
                                        </p:tgtEl>
                                        <p:attrNameLst>
                                          <p:attrName>ppt_x</p:attrName>
                                        </p:attrNameLst>
                                      </p:cBhvr>
                                      <p:tavLst>
                                        <p:tav tm="0">
                                          <p:val>
                                            <p:strVal val="#ppt_x-.2"/>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24648"/>
          </a:xfrm>
        </p:spPr>
        <p:txBody>
          <a:bodyPr>
            <a:normAutofit fontScale="90000"/>
          </a:bodyPr>
          <a:lstStyle/>
          <a:p>
            <a:r>
              <a:rPr lang="es-SV" b="1" dirty="0" smtClean="0">
                <a:latin typeface="Times New Roman" pitchFamily="18" charset="0"/>
                <a:cs typeface="Times New Roman" pitchFamily="18" charset="0"/>
              </a:rPr>
              <a:t>ESTRATEGIA DE CONTROL</a:t>
            </a:r>
            <a:endParaRPr lang="es-ES" b="1" dirty="0">
              <a:latin typeface="Times New Roman" pitchFamily="18" charset="0"/>
              <a:cs typeface="Times New Roman" pitchFamily="18" charset="0"/>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1204" name="Picture 4"/>
          <p:cNvPicPr>
            <a:picLocks noChangeAspect="1" noChangeArrowheads="1"/>
          </p:cNvPicPr>
          <p:nvPr/>
        </p:nvPicPr>
        <p:blipFill>
          <a:blip r:embed="rId3" cstate="print"/>
          <a:srcRect/>
          <a:stretch>
            <a:fillRect/>
          </a:stretch>
        </p:blipFill>
        <p:spPr bwMode="auto">
          <a:xfrm>
            <a:off x="214282" y="2333645"/>
            <a:ext cx="4924425" cy="3952875"/>
          </a:xfrm>
          <a:prstGeom prst="rect">
            <a:avLst/>
          </a:prstGeom>
          <a:ln>
            <a:noFill/>
          </a:ln>
          <a:effectLst>
            <a:outerShdw blurRad="292100" dist="139700" dir="2700000" algn="tl" rotWithShape="0">
              <a:srgbClr val="333333">
                <a:alpha val="65000"/>
              </a:srgbClr>
            </a:outerShdw>
          </a:effectLst>
        </p:spPr>
      </p:pic>
      <p:pic>
        <p:nvPicPr>
          <p:cNvPr id="51203" name="Picture 3"/>
          <p:cNvPicPr>
            <a:picLocks noGrp="1" noChangeAspect="1" noChangeArrowheads="1"/>
          </p:cNvPicPr>
          <p:nvPr>
            <p:ph idx="1"/>
          </p:nvPr>
        </p:nvPicPr>
        <p:blipFill>
          <a:blip r:embed="rId4" cstate="print"/>
          <a:srcRect/>
          <a:stretch>
            <a:fillRect/>
          </a:stretch>
        </p:blipFill>
        <p:spPr bwMode="auto">
          <a:xfrm>
            <a:off x="4071934" y="2619397"/>
            <a:ext cx="4924425" cy="2324100"/>
          </a:xfrm>
          <a:prstGeom prst="rect">
            <a:avLst/>
          </a:prstGeom>
          <a:ln>
            <a:noFill/>
          </a:ln>
          <a:effectLst>
            <a:outerShdw blurRad="292100" dist="139700" dir="2700000" algn="tl" rotWithShape="0">
              <a:srgbClr val="333333">
                <a:alpha val="65000"/>
              </a:srgbClr>
            </a:outerShdw>
          </a:effectLst>
        </p:spPr>
      </p:pic>
      <p:sp>
        <p:nvSpPr>
          <p:cNvPr id="8" name="7 Flecha curvada hacia arriba"/>
          <p:cNvSpPr/>
          <p:nvPr/>
        </p:nvSpPr>
        <p:spPr>
          <a:xfrm>
            <a:off x="3143240" y="4976851"/>
            <a:ext cx="3071834" cy="1143008"/>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ppt_x"/>
                                          </p:val>
                                        </p:tav>
                                        <p:tav tm="100000">
                                          <p:val>
                                            <p:strVal val="#ppt_x"/>
                                          </p:val>
                                        </p:tav>
                                      </p:tavLst>
                                    </p:anim>
                                    <p:anim calcmode="lin" valueType="num">
                                      <p:cBhvr additive="base">
                                        <p:cTn id="8" dur="500" fill="hold"/>
                                        <p:tgtEl>
                                          <p:spTgt spid="512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401080" cy="796086"/>
          </a:xfrm>
        </p:spPr>
        <p:txBody>
          <a:bodyPr>
            <a:normAutofit/>
          </a:bodyPr>
          <a:lstStyle/>
          <a:p>
            <a:r>
              <a:rPr lang="es-SV" sz="4000" b="1" dirty="0" smtClean="0">
                <a:latin typeface="Times New Roman" pitchFamily="18" charset="0"/>
                <a:cs typeface="Times New Roman" pitchFamily="18" charset="0"/>
              </a:rPr>
              <a:t>SIMULACION VIRTUAL PLANTA</a:t>
            </a:r>
            <a:endParaRPr lang="es-ES" sz="4000" b="1" dirty="0">
              <a:latin typeface="Times New Roman" pitchFamily="18" charset="0"/>
              <a:cs typeface="Times New Roman" pitchFamily="18" charset="0"/>
            </a:endParaRPr>
          </a:p>
        </p:txBody>
      </p:sp>
      <p:pic>
        <p:nvPicPr>
          <p:cNvPr id="40962" name="Picture 2" descr="C:\Documents and Settings\MA058\Escritorio\imagenes\Simulacion virtual.bmp"/>
          <p:cNvPicPr>
            <a:picLocks noChangeAspect="1" noChangeArrowheads="1"/>
          </p:cNvPicPr>
          <p:nvPr/>
        </p:nvPicPr>
        <p:blipFill>
          <a:blip r:embed="rId3" cstate="print"/>
          <a:srcRect/>
          <a:stretch>
            <a:fillRect/>
          </a:stretch>
        </p:blipFill>
        <p:spPr bwMode="auto">
          <a:xfrm>
            <a:off x="428596" y="1571612"/>
            <a:ext cx="5943641" cy="3714776"/>
          </a:xfrm>
          <a:prstGeom prst="rect">
            <a:avLst/>
          </a:prstGeom>
          <a:ln>
            <a:noFill/>
          </a:ln>
          <a:effectLst>
            <a:outerShdw blurRad="292100" dist="139700" dir="2700000" algn="tl" rotWithShape="0">
              <a:srgbClr val="333333">
                <a:alpha val="65000"/>
              </a:srgbClr>
            </a:outerShdw>
          </a:effectLst>
        </p:spPr>
      </p:pic>
      <p:pic>
        <p:nvPicPr>
          <p:cNvPr id="4" name="Picture 3"/>
          <p:cNvPicPr>
            <a:picLocks noGrp="1" noChangeAspect="1" noChangeArrowheads="1"/>
          </p:cNvPicPr>
          <p:nvPr>
            <p:ph idx="1"/>
          </p:nvPr>
        </p:nvPicPr>
        <p:blipFill>
          <a:blip r:embed="rId4" cstate="print"/>
          <a:srcRect/>
          <a:stretch>
            <a:fillRect/>
          </a:stretch>
        </p:blipFill>
        <p:spPr bwMode="auto">
          <a:xfrm>
            <a:off x="4357686" y="4714884"/>
            <a:ext cx="3935530" cy="1857388"/>
          </a:xfrm>
          <a:prstGeom prst="rect">
            <a:avLst/>
          </a:prstGeom>
          <a:ln>
            <a:noFill/>
          </a:ln>
          <a:effectLst>
            <a:outerShdw blurRad="292100" dist="139700" dir="2700000" algn="tl" rotWithShape="0">
              <a:srgbClr val="333333">
                <a:alpha val="65000"/>
              </a:srgbClr>
            </a:outerShdw>
          </a:effectLst>
        </p:spPr>
      </p:pic>
      <p:sp>
        <p:nvSpPr>
          <p:cNvPr id="5" name="4 Flecha doblada"/>
          <p:cNvSpPr/>
          <p:nvPr/>
        </p:nvSpPr>
        <p:spPr>
          <a:xfrm rot="10800000" flipH="1">
            <a:off x="1071538" y="4286256"/>
            <a:ext cx="3214710" cy="1643074"/>
          </a:xfrm>
          <a:prstGeom prst="bentArrow">
            <a:avLst>
              <a:gd name="adj1" fmla="val 18177"/>
              <a:gd name="adj2" fmla="val 16508"/>
              <a:gd name="adj3" fmla="val 27220"/>
              <a:gd name="adj4" fmla="val 3844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normAutofit fontScale="90000"/>
          </a:bodyPr>
          <a:lstStyle/>
          <a:p>
            <a:r>
              <a:rPr lang="es-SV" b="1" dirty="0" smtClean="0">
                <a:latin typeface="Times New Roman" pitchFamily="18" charset="0"/>
                <a:cs typeface="Times New Roman" pitchFamily="18" charset="0"/>
              </a:rPr>
              <a:t>AUTO SINTONIA PI TIPICO</a:t>
            </a:r>
            <a:endParaRPr lang="es-ES" b="1" dirty="0">
              <a:latin typeface="Times New Roman" pitchFamily="18" charset="0"/>
              <a:cs typeface="Times New Roman" pitchFamily="18" charset="0"/>
            </a:endParaRPr>
          </a:p>
        </p:txBody>
      </p:sp>
      <p:pic>
        <p:nvPicPr>
          <p:cNvPr id="11" name="Picture 6" descr="C:\Datos\Orden General\Ingenio IZALCO\Mantenimiento 2010\Presentacion ATASAL\Tema 1\Pruebas\Autotuning c despues autosintonia tipical PI slow.JPG"/>
          <p:cNvPicPr>
            <a:picLocks noGrp="1" noChangeAspect="1" noChangeArrowheads="1"/>
          </p:cNvPicPr>
          <p:nvPr>
            <p:ph idx="1"/>
          </p:nvPr>
        </p:nvPicPr>
        <p:blipFill>
          <a:blip r:embed="rId3" cstate="print"/>
          <a:srcRect/>
          <a:stretch>
            <a:fillRect/>
          </a:stretch>
        </p:blipFill>
        <p:spPr bwMode="auto">
          <a:xfrm>
            <a:off x="1060450" y="1935163"/>
            <a:ext cx="7023099" cy="4389437"/>
          </a:xfrm>
          <a:prstGeom prst="rect">
            <a:avLst/>
          </a:prstGeom>
          <a:noFill/>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Documents and Settings\MA058\Escritorio\imagenes\01.bmp"/>
          <p:cNvPicPr>
            <a:picLocks noChangeAspect="1" noChangeArrowheads="1"/>
          </p:cNvPicPr>
          <p:nvPr/>
        </p:nvPicPr>
        <p:blipFill>
          <a:blip r:embed="rId3" cstate="print"/>
          <a:srcRect/>
          <a:stretch>
            <a:fillRect/>
          </a:stretch>
        </p:blipFill>
        <p:spPr bwMode="auto">
          <a:xfrm>
            <a:off x="1071538" y="1968446"/>
            <a:ext cx="7000924" cy="4375577"/>
          </a:xfrm>
          <a:prstGeom prst="rect">
            <a:avLst/>
          </a:prstGeom>
          <a:noFill/>
        </p:spPr>
      </p:pic>
      <p:sp>
        <p:nvSpPr>
          <p:cNvPr id="2" name="1 Título"/>
          <p:cNvSpPr>
            <a:spLocks noGrp="1"/>
          </p:cNvSpPr>
          <p:nvPr>
            <p:ph type="title"/>
          </p:nvPr>
        </p:nvSpPr>
        <p:spPr>
          <a:xfrm>
            <a:off x="457200" y="704088"/>
            <a:ext cx="8229600" cy="938962"/>
          </a:xfrm>
        </p:spPr>
        <p:txBody>
          <a:bodyPr>
            <a:noAutofit/>
          </a:bodyPr>
          <a:lstStyle/>
          <a:p>
            <a:r>
              <a:rPr lang="es-SV" sz="4000" b="1" dirty="0" smtClean="0">
                <a:latin typeface="Times New Roman" pitchFamily="18" charset="0"/>
                <a:cs typeface="Times New Roman" pitchFamily="18" charset="0"/>
              </a:rPr>
              <a:t>RESPUESTA SINTONIA PI TIPICO</a:t>
            </a:r>
            <a:endParaRPr lang="es-ES" sz="4000" b="1" dirty="0">
              <a:latin typeface="Times New Roman" pitchFamily="18" charset="0"/>
              <a:cs typeface="Times New Roman" pitchFamily="18" charset="0"/>
            </a:endParaRPr>
          </a:p>
        </p:txBody>
      </p:sp>
      <p:sp>
        <p:nvSpPr>
          <p:cNvPr id="8" name="7 Flecha derecha"/>
          <p:cNvSpPr/>
          <p:nvPr/>
        </p:nvSpPr>
        <p:spPr>
          <a:xfrm rot="20079384">
            <a:off x="2814037" y="4067752"/>
            <a:ext cx="713467"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CuadroTexto"/>
          <p:cNvSpPr txBox="1"/>
          <p:nvPr/>
        </p:nvSpPr>
        <p:spPr>
          <a:xfrm>
            <a:off x="1785918" y="4429132"/>
            <a:ext cx="1000132"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DISTURBIO FLUJO DE ENTRADA</a:t>
            </a:r>
            <a:endParaRPr lang="es-ES" sz="1200" dirty="0">
              <a:latin typeface="Times New Roman" pitchFamily="18" charset="0"/>
              <a:cs typeface="Times New Roman" pitchFamily="18" charset="0"/>
            </a:endParaRPr>
          </a:p>
        </p:txBody>
      </p:sp>
      <p:sp>
        <p:nvSpPr>
          <p:cNvPr id="10" name="9 Flecha derecha"/>
          <p:cNvSpPr/>
          <p:nvPr/>
        </p:nvSpPr>
        <p:spPr>
          <a:xfrm rot="14051914">
            <a:off x="4827784" y="4124933"/>
            <a:ext cx="713467"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CuadroTexto"/>
          <p:cNvSpPr txBox="1"/>
          <p:nvPr/>
        </p:nvSpPr>
        <p:spPr>
          <a:xfrm>
            <a:off x="5500695" y="4324657"/>
            <a:ext cx="164307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COMPORTAMIENTO NIVEL</a:t>
            </a:r>
            <a:endParaRPr lang="es-ES" sz="1200" dirty="0">
              <a:latin typeface="Times New Roman" pitchFamily="18" charset="0"/>
              <a:cs typeface="Times New Roman" pitchFamily="18" charset="0"/>
            </a:endParaRPr>
          </a:p>
        </p:txBody>
      </p:sp>
      <p:sp>
        <p:nvSpPr>
          <p:cNvPr id="12" name="11 Flecha derecha"/>
          <p:cNvSpPr/>
          <p:nvPr/>
        </p:nvSpPr>
        <p:spPr>
          <a:xfrm rot="14051914">
            <a:off x="3686562" y="4403921"/>
            <a:ext cx="104911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CuadroTexto"/>
          <p:cNvSpPr txBox="1"/>
          <p:nvPr/>
        </p:nvSpPr>
        <p:spPr>
          <a:xfrm>
            <a:off x="3857620" y="5039037"/>
            <a:ext cx="150019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SALIDA CONTROL DE MAESTRO</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05"/>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 calcmode="lin" valueType="num">
                                      <p:cBhvr>
                                        <p:cTn id="16" dur="500" fill="hold"/>
                                        <p:tgtEl>
                                          <p:spTgt spid="9"/>
                                        </p:tgtEl>
                                        <p:attrNameLst>
                                          <p:attrName>ppt_x</p:attrName>
                                        </p:attrNameLst>
                                      </p:cBhvr>
                                      <p:tavLst>
                                        <p:tav tm="0">
                                          <p:val>
                                            <p:strVal val="#ppt_x-.2"/>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
                                        </p:tgtEl>
                                        <p:attrNameLst>
                                          <p:attrName>ppt_x</p:attrName>
                                          <p:attrName>ppt_y</p:attrName>
                                        </p:attrNameLst>
                                      </p:cBhvr>
                                    </p:animMotion>
                                    <p:animEffect transition="in" filter="fade">
                                      <p:cBhvr>
                                        <p:cTn id="35" dur="1000"/>
                                        <p:tgtEl>
                                          <p:spTgt spid="10"/>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Scale>
                                      <p:cBhvr>
                                        <p:cTn id="3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1"/>
                                        </p:tgtEl>
                                        <p:attrNameLst>
                                          <p:attrName>ppt_x</p:attrName>
                                          <p:attrName>ppt_y</p:attrName>
                                        </p:attrNameLst>
                                      </p:cBhvr>
                                    </p:animMotion>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Documents and Settings\MA058\Escritorio\imagenes\01.bmp"/>
          <p:cNvPicPr>
            <a:picLocks noChangeAspect="1" noChangeArrowheads="1"/>
          </p:cNvPicPr>
          <p:nvPr/>
        </p:nvPicPr>
        <p:blipFill>
          <a:blip r:embed="rId3" cstate="print"/>
          <a:srcRect/>
          <a:stretch>
            <a:fillRect/>
          </a:stretch>
        </p:blipFill>
        <p:spPr bwMode="auto">
          <a:xfrm>
            <a:off x="1071538" y="2000240"/>
            <a:ext cx="7143800" cy="4464874"/>
          </a:xfrm>
          <a:prstGeom prst="rect">
            <a:avLst/>
          </a:prstGeom>
          <a:noFill/>
        </p:spPr>
      </p:pic>
      <p:sp>
        <p:nvSpPr>
          <p:cNvPr id="2" name="1 Título"/>
          <p:cNvSpPr>
            <a:spLocks noGrp="1"/>
          </p:cNvSpPr>
          <p:nvPr>
            <p:ph type="title"/>
          </p:nvPr>
        </p:nvSpPr>
        <p:spPr>
          <a:xfrm>
            <a:off x="457200" y="704088"/>
            <a:ext cx="8229600" cy="938962"/>
          </a:xfrm>
        </p:spPr>
        <p:txBody>
          <a:bodyPr>
            <a:normAutofit fontScale="90000"/>
          </a:bodyPr>
          <a:lstStyle/>
          <a:p>
            <a:r>
              <a:rPr lang="es-SV" sz="4400" b="1" dirty="0" smtClean="0">
                <a:latin typeface="Times New Roman" pitchFamily="18" charset="0"/>
                <a:cs typeface="Times New Roman" pitchFamily="18" charset="0"/>
              </a:rPr>
              <a:t>RESPUESTA SINTONIA PI TIPICO</a:t>
            </a:r>
            <a:endParaRPr lang="es-ES" sz="4400" b="1" dirty="0">
              <a:latin typeface="Times New Roman" pitchFamily="18" charset="0"/>
              <a:cs typeface="Times New Roman" pitchFamily="18" charset="0"/>
            </a:endParaRPr>
          </a:p>
        </p:txBody>
      </p:sp>
      <p:sp>
        <p:nvSpPr>
          <p:cNvPr id="7" name="6 Flecha izquierda y derecha"/>
          <p:cNvSpPr/>
          <p:nvPr/>
        </p:nvSpPr>
        <p:spPr>
          <a:xfrm>
            <a:off x="3571868" y="3429000"/>
            <a:ext cx="357190" cy="142876"/>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8" name="7 Flecha izquierda y derecha"/>
          <p:cNvSpPr/>
          <p:nvPr/>
        </p:nvSpPr>
        <p:spPr>
          <a:xfrm>
            <a:off x="3571868" y="4429133"/>
            <a:ext cx="2000264" cy="214314"/>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CuadroTexto"/>
          <p:cNvSpPr txBox="1"/>
          <p:nvPr/>
        </p:nvSpPr>
        <p:spPr>
          <a:xfrm>
            <a:off x="3643306" y="3071810"/>
            <a:ext cx="642942"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34 seg</a:t>
            </a:r>
            <a:endParaRPr lang="es-ES" sz="1200" dirty="0">
              <a:latin typeface="Times New Roman" pitchFamily="18" charset="0"/>
              <a:cs typeface="Times New Roman" pitchFamily="18" charset="0"/>
            </a:endParaRPr>
          </a:p>
        </p:txBody>
      </p:sp>
      <p:sp>
        <p:nvSpPr>
          <p:cNvPr id="10" name="9 CuadroTexto"/>
          <p:cNvSpPr txBox="1"/>
          <p:nvPr/>
        </p:nvSpPr>
        <p:spPr>
          <a:xfrm>
            <a:off x="3643306" y="4723637"/>
            <a:ext cx="1000132"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207 seg</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05"/>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 calcmode="lin" valueType="num">
                                      <p:cBhvr>
                                        <p:cTn id="16" dur="500" fill="hold"/>
                                        <p:tgtEl>
                                          <p:spTgt spid="9"/>
                                        </p:tgtEl>
                                        <p:attrNameLst>
                                          <p:attrName>ppt_x</p:attrName>
                                        </p:attrNameLst>
                                      </p:cBhvr>
                                      <p:tavLst>
                                        <p:tav tm="0">
                                          <p:val>
                                            <p:strVal val="#ppt_x-.2"/>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SV" dirty="0" smtClean="0">
                <a:solidFill>
                  <a:schemeClr val="tx1"/>
                </a:solidFill>
                <a:latin typeface="Times New Roman" pitchFamily="18" charset="0"/>
                <a:cs typeface="Times New Roman" pitchFamily="18" charset="0"/>
              </a:rPr>
              <a:t>Razón de molida</a:t>
            </a:r>
            <a:endParaRPr lang="es-ES" dirty="0">
              <a:solidFill>
                <a:schemeClr val="tx1"/>
              </a:solidFill>
              <a:latin typeface="Times New Roman" pitchFamily="18" charset="0"/>
              <a:cs typeface="Times New Roman" pitchFamily="18" charset="0"/>
            </a:endParaRPr>
          </a:p>
        </p:txBody>
      </p:sp>
      <p:sp>
        <p:nvSpPr>
          <p:cNvPr id="9" name="8 Marcador de texto"/>
          <p:cNvSpPr>
            <a:spLocks noGrp="1"/>
          </p:cNvSpPr>
          <p:nvPr>
            <p:ph type="subTitle" idx="1"/>
          </p:nvPr>
        </p:nvSpPr>
        <p:spPr/>
        <p:txBody>
          <a:bodyPr/>
          <a:lstStyle/>
          <a:p>
            <a:r>
              <a:rPr lang="es-SV" b="1" dirty="0" smtClean="0">
                <a:latin typeface="Times New Roman" pitchFamily="18" charset="0"/>
                <a:cs typeface="Times New Roman" pitchFamily="18" charset="0"/>
              </a:rPr>
              <a:t>CASO DE ESTUDIO #1</a:t>
            </a:r>
            <a:endParaRPr lang="es-ES" b="1"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normAutofit/>
          </a:bodyPr>
          <a:lstStyle/>
          <a:p>
            <a:r>
              <a:rPr lang="es-SV" sz="4400" b="1" dirty="0" smtClean="0">
                <a:latin typeface="Times New Roman" pitchFamily="18" charset="0"/>
                <a:cs typeface="Times New Roman" pitchFamily="18" charset="0"/>
              </a:rPr>
              <a:t>DISTURBIO CONTROL DE PH</a:t>
            </a:r>
            <a:endParaRPr lang="es-ES" sz="4400" b="1" dirty="0">
              <a:latin typeface="Times New Roman" pitchFamily="18" charset="0"/>
              <a:cs typeface="Times New Roman" pitchFamily="18" charset="0"/>
            </a:endParaRPr>
          </a:p>
        </p:txBody>
      </p:sp>
      <p:pic>
        <p:nvPicPr>
          <p:cNvPr id="55297" name="Picture 1" descr="C:\Documents and Settings\MA058\Escritorio\imagenes\02.bmp"/>
          <p:cNvPicPr>
            <a:picLocks noChangeAspect="1" noChangeArrowheads="1"/>
          </p:cNvPicPr>
          <p:nvPr/>
        </p:nvPicPr>
        <p:blipFill>
          <a:blip r:embed="rId3" cstate="print"/>
          <a:srcRect/>
          <a:stretch>
            <a:fillRect/>
          </a:stretch>
        </p:blipFill>
        <p:spPr bwMode="auto">
          <a:xfrm>
            <a:off x="285720" y="1785926"/>
            <a:ext cx="5072098" cy="3170061"/>
          </a:xfrm>
          <a:prstGeom prst="rect">
            <a:avLst/>
          </a:prstGeom>
          <a:noFill/>
        </p:spPr>
      </p:pic>
      <p:sp>
        <p:nvSpPr>
          <p:cNvPr id="10" name="9 Flecha curvada hacia abajo"/>
          <p:cNvSpPr/>
          <p:nvPr/>
        </p:nvSpPr>
        <p:spPr>
          <a:xfrm>
            <a:off x="4786314" y="2643182"/>
            <a:ext cx="2000264"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pic>
        <p:nvPicPr>
          <p:cNvPr id="55298" name="Picture 2" descr="C:\Documents and Settings\MA058\Escritorio\imagenes\03.bmp"/>
          <p:cNvPicPr>
            <a:picLocks noChangeAspect="1" noChangeArrowheads="1"/>
          </p:cNvPicPr>
          <p:nvPr/>
        </p:nvPicPr>
        <p:blipFill>
          <a:blip r:embed="rId4" cstate="print"/>
          <a:srcRect/>
          <a:stretch>
            <a:fillRect/>
          </a:stretch>
        </p:blipFill>
        <p:spPr bwMode="auto">
          <a:xfrm>
            <a:off x="3714745" y="3509366"/>
            <a:ext cx="4857784" cy="3036115"/>
          </a:xfrm>
          <a:prstGeom prst="rect">
            <a:avLst/>
          </a:prstGeom>
          <a:noFill/>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normAutofit fontScale="90000"/>
          </a:bodyPr>
          <a:lstStyle/>
          <a:p>
            <a:r>
              <a:rPr lang="es-SV" b="1" dirty="0" smtClean="0">
                <a:latin typeface="Times New Roman" pitchFamily="18" charset="0"/>
                <a:cs typeface="Times New Roman" pitchFamily="18" charset="0"/>
              </a:rPr>
              <a:t>LAMBDA TUNING (</a:t>
            </a:r>
            <a:r>
              <a:rPr lang="el-GR" b="1" dirty="0" smtClean="0">
                <a:latin typeface="Times New Roman" pitchFamily="18" charset="0"/>
                <a:cs typeface="Times New Roman" pitchFamily="18" charset="0"/>
              </a:rPr>
              <a:t>λ</a:t>
            </a:r>
            <a:r>
              <a:rPr lang="es-SV" b="1" dirty="0" smtClean="0">
                <a:latin typeface="Times New Roman" pitchFamily="18" charset="0"/>
                <a:cs typeface="Times New Roman" pitchFamily="18" charset="0"/>
              </a:rPr>
              <a:t>=30 Seg)</a:t>
            </a:r>
            <a:endParaRPr lang="es-ES" b="1" dirty="0">
              <a:latin typeface="Times New Roman" pitchFamily="18" charset="0"/>
              <a:cs typeface="Times New Roman" pitchFamily="18" charset="0"/>
            </a:endParaRPr>
          </a:p>
        </p:txBody>
      </p:sp>
      <p:pic>
        <p:nvPicPr>
          <p:cNvPr id="57346" name="Picture 2" descr="C:\Datos\Orden General\Ingenio IZALCO\Mantenimiento 2010\Presentacion ATASAL\Tema 1\Pruebas\Autotuning lambda 30.JPG"/>
          <p:cNvPicPr>
            <a:picLocks noGrp="1" noChangeAspect="1" noChangeArrowheads="1"/>
          </p:cNvPicPr>
          <p:nvPr>
            <p:ph idx="1"/>
          </p:nvPr>
        </p:nvPicPr>
        <p:blipFill>
          <a:blip r:embed="rId3" cstate="print"/>
          <a:srcRect/>
          <a:stretch>
            <a:fillRect/>
          </a:stretch>
        </p:blipFill>
        <p:spPr bwMode="auto">
          <a:xfrm>
            <a:off x="1060450" y="1935163"/>
            <a:ext cx="7023099" cy="4389437"/>
          </a:xfrm>
          <a:prstGeom prst="rect">
            <a:avLst/>
          </a:prstGeom>
          <a:noFill/>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C:\Documents and Settings\MA058\Escritorio\imagenes\04.bmp"/>
          <p:cNvPicPr>
            <a:picLocks noChangeAspect="1" noChangeArrowheads="1"/>
          </p:cNvPicPr>
          <p:nvPr/>
        </p:nvPicPr>
        <p:blipFill>
          <a:blip r:embed="rId3" cstate="print"/>
          <a:srcRect/>
          <a:stretch>
            <a:fillRect/>
          </a:stretch>
        </p:blipFill>
        <p:spPr bwMode="auto">
          <a:xfrm>
            <a:off x="857224" y="1928802"/>
            <a:ext cx="7358114" cy="4598822"/>
          </a:xfrm>
          <a:prstGeom prst="rect">
            <a:avLst/>
          </a:prstGeom>
          <a:noFill/>
        </p:spPr>
      </p:pic>
      <p:sp>
        <p:nvSpPr>
          <p:cNvPr id="2" name="1 Título"/>
          <p:cNvSpPr>
            <a:spLocks noGrp="1"/>
          </p:cNvSpPr>
          <p:nvPr>
            <p:ph type="title"/>
          </p:nvPr>
        </p:nvSpPr>
        <p:spPr/>
        <p:txBody>
          <a:bodyPr>
            <a:normAutofit fontScale="90000"/>
          </a:bodyPr>
          <a:lstStyle/>
          <a:p>
            <a:r>
              <a:rPr lang="es-SV" b="1" dirty="0" smtClean="0">
                <a:latin typeface="Times New Roman" pitchFamily="18" charset="0"/>
                <a:cs typeface="Times New Roman" pitchFamily="18" charset="0"/>
              </a:rPr>
              <a:t>LAMBDA TUNING (</a:t>
            </a:r>
            <a:r>
              <a:rPr lang="el-GR" b="1" dirty="0" smtClean="0">
                <a:latin typeface="Times New Roman" pitchFamily="18" charset="0"/>
                <a:cs typeface="Times New Roman" pitchFamily="18" charset="0"/>
              </a:rPr>
              <a:t>λ</a:t>
            </a:r>
            <a:r>
              <a:rPr lang="es-SV" b="1" dirty="0" smtClean="0">
                <a:latin typeface="Times New Roman" pitchFamily="18" charset="0"/>
                <a:cs typeface="Times New Roman" pitchFamily="18" charset="0"/>
              </a:rPr>
              <a:t>=30 Seg)</a:t>
            </a:r>
            <a:endParaRPr lang="es-ES" dirty="0"/>
          </a:p>
        </p:txBody>
      </p:sp>
      <p:sp>
        <p:nvSpPr>
          <p:cNvPr id="9" name="8 Flecha izquierda y derecha"/>
          <p:cNvSpPr/>
          <p:nvPr/>
        </p:nvSpPr>
        <p:spPr>
          <a:xfrm>
            <a:off x="3428992" y="3357562"/>
            <a:ext cx="285752" cy="142876"/>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0" name="9 Flecha izquierda y derecha"/>
          <p:cNvSpPr/>
          <p:nvPr/>
        </p:nvSpPr>
        <p:spPr>
          <a:xfrm>
            <a:off x="3428992" y="4437885"/>
            <a:ext cx="2143140" cy="142876"/>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CuadroTexto"/>
          <p:cNvSpPr txBox="1"/>
          <p:nvPr/>
        </p:nvSpPr>
        <p:spPr>
          <a:xfrm>
            <a:off x="3500430" y="3000372"/>
            <a:ext cx="642942"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30 seg</a:t>
            </a:r>
            <a:endParaRPr lang="es-ES" sz="1200" dirty="0">
              <a:latin typeface="Times New Roman" pitchFamily="18" charset="0"/>
              <a:cs typeface="Times New Roman" pitchFamily="18" charset="0"/>
            </a:endParaRPr>
          </a:p>
        </p:txBody>
      </p:sp>
      <p:sp>
        <p:nvSpPr>
          <p:cNvPr id="12" name="11 CuadroTexto"/>
          <p:cNvSpPr txBox="1"/>
          <p:nvPr/>
        </p:nvSpPr>
        <p:spPr>
          <a:xfrm>
            <a:off x="3500430" y="4652199"/>
            <a:ext cx="714380"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180 seg</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05"/>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 calcmode="lin" valueType="num">
                                      <p:cBhvr>
                                        <p:cTn id="9" dur="500" fill="hold"/>
                                        <p:tgtEl>
                                          <p:spTgt spid="9"/>
                                        </p:tgtEl>
                                        <p:attrNameLst>
                                          <p:attrName>ppt_x</p:attrName>
                                        </p:attrNameLst>
                                      </p:cBhvr>
                                      <p:tavLst>
                                        <p:tav tm="0">
                                          <p:val>
                                            <p:strVal val="#ppt_x-.2"/>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animEffect transition="in" filter="fade">
                                      <p:cBhvr>
                                        <p:cTn id="11" dur="500"/>
                                        <p:tgtEl>
                                          <p:spTgt spid="9"/>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ppt_w*0.05"/>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 calcmode="lin" valueType="num">
                                      <p:cBhvr>
                                        <p:cTn id="16" dur="500" fill="hold"/>
                                        <p:tgtEl>
                                          <p:spTgt spid="11"/>
                                        </p:tgtEl>
                                        <p:attrNameLst>
                                          <p:attrName>ppt_x</p:attrName>
                                        </p:attrNameLst>
                                      </p:cBhvr>
                                      <p:tavLst>
                                        <p:tav tm="0">
                                          <p:val>
                                            <p:strVal val="#ppt_x-.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
                                        </p:tgtEl>
                                        <p:attrNameLst>
                                          <p:attrName>ppt_x</p:attrName>
                                          <p:attrName>ppt_y</p:attrName>
                                        </p:attrNameLst>
                                      </p:cBhvr>
                                    </p:animMotion>
                                    <p:animEffect transition="in" filter="fade">
                                      <p:cBhvr>
                                        <p:cTn id="25" dur="1000"/>
                                        <p:tgtEl>
                                          <p:spTgt spid="10"/>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Scale>
                                      <p:cBhvr>
                                        <p:cTn id="2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
                                        </p:tgtEl>
                                        <p:attrNameLst>
                                          <p:attrName>ppt_x</p:attrName>
                                          <p:attrName>ppt_y</p:attrName>
                                        </p:attrNameLst>
                                      </p:cBhvr>
                                    </p:animMotion>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401080" cy="796086"/>
          </a:xfrm>
        </p:spPr>
        <p:txBody>
          <a:bodyPr>
            <a:normAutofit/>
          </a:bodyPr>
          <a:lstStyle/>
          <a:p>
            <a:r>
              <a:rPr lang="es-SV" sz="4000" b="1" dirty="0" smtClean="0">
                <a:latin typeface="Times New Roman" pitchFamily="18" charset="0"/>
                <a:cs typeface="Times New Roman" pitchFamily="18" charset="0"/>
              </a:rPr>
              <a:t>EFECTO DE DISTURBIO EN pH</a:t>
            </a:r>
            <a:endParaRPr lang="es-ES" sz="4000" b="1" dirty="0">
              <a:latin typeface="Times New Roman" pitchFamily="18" charset="0"/>
              <a:cs typeface="Times New Roman" pitchFamily="18" charset="0"/>
            </a:endParaRPr>
          </a:p>
        </p:txBody>
      </p:sp>
      <p:pic>
        <p:nvPicPr>
          <p:cNvPr id="6" name="Picture 1" descr="C:\Documents and Settings\MA058\Escritorio\imagenes\04.bmp"/>
          <p:cNvPicPr>
            <a:picLocks noChangeAspect="1" noChangeArrowheads="1"/>
          </p:cNvPicPr>
          <p:nvPr/>
        </p:nvPicPr>
        <p:blipFill>
          <a:blip r:embed="rId3" cstate="print"/>
          <a:srcRect/>
          <a:stretch>
            <a:fillRect/>
          </a:stretch>
        </p:blipFill>
        <p:spPr bwMode="auto">
          <a:xfrm>
            <a:off x="428596" y="1571612"/>
            <a:ext cx="5286412" cy="3304008"/>
          </a:xfrm>
          <a:prstGeom prst="rect">
            <a:avLst/>
          </a:prstGeom>
          <a:noFill/>
        </p:spPr>
      </p:pic>
      <p:pic>
        <p:nvPicPr>
          <p:cNvPr id="51201" name="Picture 1" descr="C:\Documents and Settings\MA058\Escritorio\imagenes\05.bmp"/>
          <p:cNvPicPr>
            <a:picLocks noChangeAspect="1" noChangeArrowheads="1"/>
          </p:cNvPicPr>
          <p:nvPr/>
        </p:nvPicPr>
        <p:blipFill>
          <a:blip r:embed="rId4" cstate="print"/>
          <a:srcRect/>
          <a:stretch>
            <a:fillRect/>
          </a:stretch>
        </p:blipFill>
        <p:spPr bwMode="auto">
          <a:xfrm>
            <a:off x="3357554" y="3357562"/>
            <a:ext cx="5143536" cy="3214710"/>
          </a:xfrm>
          <a:prstGeom prst="rect">
            <a:avLst/>
          </a:prstGeom>
          <a:noFill/>
        </p:spPr>
      </p:pic>
      <p:sp>
        <p:nvSpPr>
          <p:cNvPr id="7" name="6 Flecha curvada hacia abajo"/>
          <p:cNvSpPr/>
          <p:nvPr/>
        </p:nvSpPr>
        <p:spPr>
          <a:xfrm>
            <a:off x="5143504" y="2357430"/>
            <a:ext cx="2000264"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010400"/>
          </a:xfrm>
        </p:spPr>
        <p:txBody>
          <a:bodyPr>
            <a:normAutofit fontScale="90000"/>
          </a:bodyPr>
          <a:lstStyle/>
          <a:p>
            <a:r>
              <a:rPr lang="es-SV" b="1" dirty="0" smtClean="0">
                <a:latin typeface="Times New Roman" pitchFamily="18" charset="0"/>
                <a:cs typeface="Times New Roman" pitchFamily="18" charset="0"/>
              </a:rPr>
              <a:t>LAMBDA TUNING (</a:t>
            </a:r>
            <a:r>
              <a:rPr lang="el-GR" b="1" dirty="0" smtClean="0">
                <a:latin typeface="Times New Roman" pitchFamily="18" charset="0"/>
                <a:cs typeface="Times New Roman" pitchFamily="18" charset="0"/>
              </a:rPr>
              <a:t>λ</a:t>
            </a:r>
            <a:r>
              <a:rPr lang="es-SV" b="1" dirty="0" smtClean="0">
                <a:latin typeface="Times New Roman" pitchFamily="18" charset="0"/>
                <a:cs typeface="Times New Roman" pitchFamily="18" charset="0"/>
              </a:rPr>
              <a:t>=180 Seg)</a:t>
            </a:r>
            <a:endParaRPr lang="es-ES" b="1" dirty="0">
              <a:latin typeface="Times New Roman" pitchFamily="18" charset="0"/>
              <a:cs typeface="Times New Roman" pitchFamily="18" charset="0"/>
            </a:endParaRPr>
          </a:p>
        </p:txBody>
      </p:sp>
      <p:pic>
        <p:nvPicPr>
          <p:cNvPr id="58370" name="Picture 2" descr="C:\Datos\Orden General\Ingenio IZALCO\Mantenimiento 2010\Presentacion ATASAL\Tema 1\Pruebas\Autotuning c despues autosintonia.JPG"/>
          <p:cNvPicPr>
            <a:picLocks noGrp="1" noChangeAspect="1" noChangeArrowheads="1"/>
          </p:cNvPicPr>
          <p:nvPr>
            <p:ph idx="1"/>
          </p:nvPr>
        </p:nvPicPr>
        <p:blipFill>
          <a:blip r:embed="rId3" cstate="print"/>
          <a:srcRect/>
          <a:stretch>
            <a:fillRect/>
          </a:stretch>
        </p:blipFill>
        <p:spPr bwMode="auto">
          <a:xfrm>
            <a:off x="1060450" y="1935163"/>
            <a:ext cx="7023099" cy="4389437"/>
          </a:xfrm>
          <a:prstGeom prst="rect">
            <a:avLst/>
          </a:prstGeom>
          <a:noFill/>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C:\Documents and Settings\MA058\Escritorio\imagenes\06.bmp"/>
          <p:cNvPicPr>
            <a:picLocks noChangeAspect="1" noChangeArrowheads="1"/>
          </p:cNvPicPr>
          <p:nvPr/>
        </p:nvPicPr>
        <p:blipFill>
          <a:blip r:embed="rId3" cstate="print"/>
          <a:srcRect/>
          <a:stretch>
            <a:fillRect/>
          </a:stretch>
        </p:blipFill>
        <p:spPr bwMode="auto">
          <a:xfrm>
            <a:off x="1071538" y="1928802"/>
            <a:ext cx="7000924" cy="4375577"/>
          </a:xfrm>
          <a:prstGeom prst="rect">
            <a:avLst/>
          </a:prstGeom>
          <a:noFill/>
        </p:spPr>
      </p:pic>
      <p:sp>
        <p:nvSpPr>
          <p:cNvPr id="2" name="1 Título"/>
          <p:cNvSpPr>
            <a:spLocks noGrp="1"/>
          </p:cNvSpPr>
          <p:nvPr>
            <p:ph type="title"/>
          </p:nvPr>
        </p:nvSpPr>
        <p:spPr/>
        <p:txBody>
          <a:bodyPr>
            <a:normAutofit fontScale="90000"/>
          </a:bodyPr>
          <a:lstStyle/>
          <a:p>
            <a:r>
              <a:rPr lang="es-SV" b="1" dirty="0" smtClean="0">
                <a:latin typeface="Times New Roman" pitchFamily="18" charset="0"/>
                <a:cs typeface="Times New Roman" pitchFamily="18" charset="0"/>
              </a:rPr>
              <a:t>RESPUESTA CONTROL DE NIVEL (</a:t>
            </a:r>
            <a:r>
              <a:rPr lang="el-GR" b="1" dirty="0" smtClean="0">
                <a:latin typeface="Times New Roman" pitchFamily="18" charset="0"/>
                <a:cs typeface="Times New Roman" pitchFamily="18" charset="0"/>
              </a:rPr>
              <a:t>λ</a:t>
            </a:r>
            <a:r>
              <a:rPr lang="es-SV" b="1" dirty="0" smtClean="0">
                <a:latin typeface="Times New Roman" pitchFamily="18" charset="0"/>
                <a:cs typeface="Times New Roman" pitchFamily="18" charset="0"/>
              </a:rPr>
              <a:t>=180 Seg) </a:t>
            </a:r>
            <a:endParaRPr lang="es-ES" b="1" dirty="0">
              <a:latin typeface="Times New Roman" pitchFamily="18" charset="0"/>
              <a:cs typeface="Times New Roman" pitchFamily="18" charset="0"/>
            </a:endParaRPr>
          </a:p>
        </p:txBody>
      </p:sp>
      <p:sp>
        <p:nvSpPr>
          <p:cNvPr id="5" name="4 Flecha izquierda y derecha"/>
          <p:cNvSpPr/>
          <p:nvPr/>
        </p:nvSpPr>
        <p:spPr>
          <a:xfrm>
            <a:off x="2786050" y="2686044"/>
            <a:ext cx="500066" cy="171452"/>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6" name="5 Flecha izquierda y derecha"/>
          <p:cNvSpPr/>
          <p:nvPr/>
        </p:nvSpPr>
        <p:spPr>
          <a:xfrm>
            <a:off x="2786050" y="3857628"/>
            <a:ext cx="3786214" cy="214314"/>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7" name="6 CuadroTexto"/>
          <p:cNvSpPr txBox="1"/>
          <p:nvPr/>
        </p:nvSpPr>
        <p:spPr>
          <a:xfrm>
            <a:off x="2857488" y="2928934"/>
            <a:ext cx="714380"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180 seg</a:t>
            </a:r>
            <a:endParaRPr lang="es-ES" sz="1200" dirty="0">
              <a:latin typeface="Times New Roman" pitchFamily="18" charset="0"/>
              <a:cs typeface="Times New Roman" pitchFamily="18" charset="0"/>
            </a:endParaRPr>
          </a:p>
        </p:txBody>
      </p:sp>
      <p:sp>
        <p:nvSpPr>
          <p:cNvPr id="8" name="7 CuadroTexto"/>
          <p:cNvSpPr txBox="1"/>
          <p:nvPr/>
        </p:nvSpPr>
        <p:spPr>
          <a:xfrm>
            <a:off x="4357686" y="4071942"/>
            <a:ext cx="928694"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1080 seg</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normAutofit fontScale="90000"/>
          </a:bodyPr>
          <a:lstStyle/>
          <a:p>
            <a:r>
              <a:rPr lang="es-SV" b="1" dirty="0" smtClean="0">
                <a:latin typeface="Times New Roman" pitchFamily="18" charset="0"/>
                <a:cs typeface="Times New Roman" pitchFamily="18" charset="0"/>
              </a:rPr>
              <a:t>DISTURBIO pH ELIMINADO</a:t>
            </a:r>
            <a:endParaRPr lang="es-ES" b="1" dirty="0">
              <a:latin typeface="Times New Roman" pitchFamily="18" charset="0"/>
              <a:cs typeface="Times New Roman" pitchFamily="18" charset="0"/>
            </a:endParaRPr>
          </a:p>
        </p:txBody>
      </p:sp>
      <p:pic>
        <p:nvPicPr>
          <p:cNvPr id="6" name="Picture 1" descr="C:\Documents and Settings\MA058\Escritorio\imagenes\06.bmp"/>
          <p:cNvPicPr>
            <a:picLocks noChangeAspect="1" noChangeArrowheads="1"/>
          </p:cNvPicPr>
          <p:nvPr/>
        </p:nvPicPr>
        <p:blipFill>
          <a:blip r:embed="rId3" cstate="print"/>
          <a:srcRect/>
          <a:stretch>
            <a:fillRect/>
          </a:stretch>
        </p:blipFill>
        <p:spPr bwMode="auto">
          <a:xfrm>
            <a:off x="357158" y="1785927"/>
            <a:ext cx="4929222" cy="3080764"/>
          </a:xfrm>
          <a:prstGeom prst="rect">
            <a:avLst/>
          </a:prstGeom>
          <a:noFill/>
        </p:spPr>
      </p:pic>
      <p:pic>
        <p:nvPicPr>
          <p:cNvPr id="47105" name="Picture 1" descr="C:\Documents and Settings\MA058\Escritorio\imagenes\07.bmp"/>
          <p:cNvPicPr>
            <a:picLocks noChangeAspect="1" noChangeArrowheads="1"/>
          </p:cNvPicPr>
          <p:nvPr/>
        </p:nvPicPr>
        <p:blipFill>
          <a:blip r:embed="rId4" cstate="print"/>
          <a:srcRect/>
          <a:stretch>
            <a:fillRect/>
          </a:stretch>
        </p:blipFill>
        <p:spPr bwMode="auto">
          <a:xfrm>
            <a:off x="2928926" y="3286124"/>
            <a:ext cx="5286412" cy="3304008"/>
          </a:xfrm>
          <a:prstGeom prst="rect">
            <a:avLst/>
          </a:prstGeom>
          <a:noFill/>
        </p:spPr>
      </p:pic>
      <p:sp>
        <p:nvSpPr>
          <p:cNvPr id="7" name="6 Flecha curvada hacia abajo"/>
          <p:cNvSpPr/>
          <p:nvPr/>
        </p:nvSpPr>
        <p:spPr>
          <a:xfrm>
            <a:off x="4572000" y="2500306"/>
            <a:ext cx="2000264" cy="500066"/>
          </a:xfrm>
          <a:prstGeom prst="curvedDownArrow">
            <a:avLst>
              <a:gd name="adj1" fmla="val 50000"/>
              <a:gd name="adj2" fmla="val 11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noAutofit/>
          </a:bodyPr>
          <a:lstStyle/>
          <a:p>
            <a:r>
              <a:rPr lang="es-SV" sz="3800" b="1" dirty="0" smtClean="0">
                <a:latin typeface="Times New Roman" pitchFamily="18" charset="0"/>
                <a:cs typeface="Times New Roman" pitchFamily="18" charset="0"/>
              </a:rPr>
              <a:t>COMPORTAMIENTO DE NIVEL PARA DIFERENTES ESTRATEGIAS</a:t>
            </a:r>
            <a:endParaRPr lang="es-ES" sz="3800" b="1" dirty="0">
              <a:latin typeface="Times New Roman" pitchFamily="18" charset="0"/>
              <a:cs typeface="Times New Roman" pitchFamily="18" charset="0"/>
            </a:endParaRPr>
          </a:p>
        </p:txBody>
      </p:sp>
      <p:pic>
        <p:nvPicPr>
          <p:cNvPr id="9" name="Picture 1" descr="C:\Documents and Settings\MA058\Escritorio\imagenes\01.bmp"/>
          <p:cNvPicPr>
            <a:picLocks noChangeAspect="1" noChangeArrowheads="1"/>
          </p:cNvPicPr>
          <p:nvPr/>
        </p:nvPicPr>
        <p:blipFill>
          <a:blip r:embed="rId3" cstate="print"/>
          <a:srcRect/>
          <a:stretch>
            <a:fillRect/>
          </a:stretch>
        </p:blipFill>
        <p:spPr bwMode="auto">
          <a:xfrm>
            <a:off x="357158" y="1643050"/>
            <a:ext cx="4000528" cy="2500330"/>
          </a:xfrm>
          <a:prstGeom prst="rect">
            <a:avLst/>
          </a:prstGeom>
          <a:ln>
            <a:noFill/>
          </a:ln>
          <a:effectLst>
            <a:outerShdw blurRad="292100" dist="139700" dir="2700000" algn="tl" rotWithShape="0">
              <a:srgbClr val="333333">
                <a:alpha val="65000"/>
              </a:srgbClr>
            </a:outerShdw>
          </a:effectLst>
        </p:spPr>
      </p:pic>
      <p:pic>
        <p:nvPicPr>
          <p:cNvPr id="8" name="Picture 1" descr="C:\Documents and Settings\MA058\Escritorio\imagenes\04.bmp"/>
          <p:cNvPicPr>
            <a:picLocks noChangeAspect="1" noChangeArrowheads="1"/>
          </p:cNvPicPr>
          <p:nvPr/>
        </p:nvPicPr>
        <p:blipFill>
          <a:blip r:embed="rId4" cstate="print"/>
          <a:srcRect/>
          <a:stretch>
            <a:fillRect/>
          </a:stretch>
        </p:blipFill>
        <p:spPr bwMode="auto">
          <a:xfrm>
            <a:off x="2143108" y="3000372"/>
            <a:ext cx="4000528" cy="2500331"/>
          </a:xfrm>
          <a:prstGeom prst="rect">
            <a:avLst/>
          </a:prstGeom>
          <a:ln>
            <a:noFill/>
          </a:ln>
          <a:effectLst>
            <a:outerShdw blurRad="292100" dist="139700" dir="2700000" algn="tl" rotWithShape="0">
              <a:srgbClr val="333333">
                <a:alpha val="65000"/>
              </a:srgbClr>
            </a:outerShdw>
          </a:effectLst>
        </p:spPr>
      </p:pic>
      <p:pic>
        <p:nvPicPr>
          <p:cNvPr id="6" name="Picture 1" descr="C:\Documents and Settings\MA058\Escritorio\imagenes\06.bmp"/>
          <p:cNvPicPr>
            <a:picLocks noChangeAspect="1" noChangeArrowheads="1"/>
          </p:cNvPicPr>
          <p:nvPr/>
        </p:nvPicPr>
        <p:blipFill>
          <a:blip r:embed="rId5" cstate="print"/>
          <a:srcRect/>
          <a:stretch>
            <a:fillRect/>
          </a:stretch>
        </p:blipFill>
        <p:spPr bwMode="auto">
          <a:xfrm>
            <a:off x="4500562" y="4214818"/>
            <a:ext cx="4000528" cy="2500331"/>
          </a:xfrm>
          <a:prstGeom prst="rect">
            <a:avLst/>
          </a:prstGeom>
          <a:ln>
            <a:noFill/>
          </a:ln>
          <a:effectLst>
            <a:outerShdw blurRad="292100" dist="139700" dir="2700000" algn="tl" rotWithShape="0">
              <a:srgbClr val="333333">
                <a:alpha val="65000"/>
              </a:srgbClr>
            </a:outerShdw>
          </a:effectLst>
        </p:spPr>
      </p:pic>
      <p:sp>
        <p:nvSpPr>
          <p:cNvPr id="10" name="9 Flecha doblada"/>
          <p:cNvSpPr/>
          <p:nvPr/>
        </p:nvSpPr>
        <p:spPr>
          <a:xfrm rot="5400000">
            <a:off x="4536297" y="2107381"/>
            <a:ext cx="714380" cy="928726"/>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11" name="10 Flecha doblada"/>
          <p:cNvSpPr/>
          <p:nvPr/>
        </p:nvSpPr>
        <p:spPr>
          <a:xfrm rot="5400000">
            <a:off x="6322247" y="3321827"/>
            <a:ext cx="714380" cy="928726"/>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12" name="11 Flecha derecha"/>
          <p:cNvSpPr/>
          <p:nvPr/>
        </p:nvSpPr>
        <p:spPr>
          <a:xfrm rot="2752995">
            <a:off x="2270152" y="3203048"/>
            <a:ext cx="1536923" cy="4057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Flecha derecha"/>
          <p:cNvSpPr/>
          <p:nvPr/>
        </p:nvSpPr>
        <p:spPr>
          <a:xfrm rot="813181">
            <a:off x="3966402" y="4252319"/>
            <a:ext cx="1665222" cy="4057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Scale>
                                      <p:cBhvr>
                                        <p:cTn id="2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1"/>
                                        </p:tgtEl>
                                        <p:attrNameLst>
                                          <p:attrName>ppt_x</p:attrName>
                                          <p:attrName>ppt_y</p:attrName>
                                        </p:attrNameLst>
                                      </p:cBhvr>
                                    </p:animMotion>
                                    <p:animEffect transition="in" filter="fade">
                                      <p:cBhvr>
                                        <p:cTn id="26" dur="1000"/>
                                        <p:tgtEl>
                                          <p:spTgt spid="11"/>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par>
                                <p:cTn id="32" presetID="5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Scale>
                                      <p:cBhvr>
                                        <p:cTn id="3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
                                        </p:tgtEl>
                                        <p:attrNameLst>
                                          <p:attrName>ppt_x</p:attrName>
                                          <p:attrName>ppt_y</p:attrName>
                                        </p:attrNameLst>
                                      </p:cBhvr>
                                    </p:animMotion>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MA058\Escritorio\imagenes\03.bmp"/>
          <p:cNvPicPr>
            <a:picLocks noChangeAspect="1" noChangeArrowheads="1"/>
          </p:cNvPicPr>
          <p:nvPr/>
        </p:nvPicPr>
        <p:blipFill>
          <a:blip r:embed="rId3" cstate="print"/>
          <a:srcRect/>
          <a:stretch>
            <a:fillRect/>
          </a:stretch>
        </p:blipFill>
        <p:spPr bwMode="auto">
          <a:xfrm>
            <a:off x="500034" y="1714488"/>
            <a:ext cx="3886227" cy="2428892"/>
          </a:xfrm>
          <a:prstGeom prst="rect">
            <a:avLst/>
          </a:prstGeom>
          <a:ln>
            <a:noFill/>
          </a:ln>
          <a:effectLst>
            <a:outerShdw blurRad="292100" dist="139700" dir="2700000" algn="tl" rotWithShape="0">
              <a:srgbClr val="333333">
                <a:alpha val="65000"/>
              </a:srgbClr>
            </a:outerShdw>
          </a:effectLst>
        </p:spPr>
      </p:pic>
      <p:pic>
        <p:nvPicPr>
          <p:cNvPr id="15" name="Picture 1" descr="C:\Documents and Settings\MA058\Escritorio\imagenes\05.bmp"/>
          <p:cNvPicPr>
            <a:picLocks noChangeAspect="1" noChangeArrowheads="1"/>
          </p:cNvPicPr>
          <p:nvPr/>
        </p:nvPicPr>
        <p:blipFill>
          <a:blip r:embed="rId4" cstate="print"/>
          <a:srcRect/>
          <a:stretch>
            <a:fillRect/>
          </a:stretch>
        </p:blipFill>
        <p:spPr bwMode="auto">
          <a:xfrm>
            <a:off x="1785918" y="3286124"/>
            <a:ext cx="3857620" cy="2411013"/>
          </a:xfrm>
          <a:prstGeom prst="rect">
            <a:avLst/>
          </a:prstGeom>
          <a:ln>
            <a:noFill/>
          </a:ln>
          <a:effectLst>
            <a:outerShdw blurRad="292100" dist="139700" dir="2700000" algn="tl" rotWithShape="0">
              <a:srgbClr val="333333">
                <a:alpha val="65000"/>
              </a:srgbClr>
            </a:outerShdw>
          </a:effectLst>
        </p:spPr>
      </p:pic>
      <p:pic>
        <p:nvPicPr>
          <p:cNvPr id="16" name="Picture 1" descr="C:\Documents and Settings\MA058\Escritorio\imagenes\07.bmp"/>
          <p:cNvPicPr>
            <a:picLocks noChangeAspect="1" noChangeArrowheads="1"/>
          </p:cNvPicPr>
          <p:nvPr/>
        </p:nvPicPr>
        <p:blipFill>
          <a:blip r:embed="rId5" cstate="print"/>
          <a:srcRect/>
          <a:stretch>
            <a:fillRect/>
          </a:stretch>
        </p:blipFill>
        <p:spPr bwMode="auto">
          <a:xfrm>
            <a:off x="4929190" y="4357694"/>
            <a:ext cx="3886227" cy="2428892"/>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457200" y="704088"/>
            <a:ext cx="8229600" cy="938962"/>
          </a:xfrm>
        </p:spPr>
        <p:txBody>
          <a:bodyPr>
            <a:noAutofit/>
          </a:bodyPr>
          <a:lstStyle/>
          <a:p>
            <a:r>
              <a:rPr lang="es-SV" sz="3800" b="1" dirty="0" smtClean="0">
                <a:latin typeface="Times New Roman" pitchFamily="18" charset="0"/>
                <a:cs typeface="Times New Roman" pitchFamily="18" charset="0"/>
              </a:rPr>
              <a:t>COMPORTAMIENTO DE pH PARA DIFERENTES ESTRATEGIAS</a:t>
            </a:r>
            <a:endParaRPr lang="es-ES" sz="3800" b="1" dirty="0">
              <a:latin typeface="Times New Roman" pitchFamily="18" charset="0"/>
              <a:cs typeface="Times New Roman" pitchFamily="18" charset="0"/>
            </a:endParaRPr>
          </a:p>
        </p:txBody>
      </p:sp>
      <p:sp>
        <p:nvSpPr>
          <p:cNvPr id="10" name="9 Flecha doblada"/>
          <p:cNvSpPr/>
          <p:nvPr/>
        </p:nvSpPr>
        <p:spPr>
          <a:xfrm rot="5400000">
            <a:off x="4536297" y="2536009"/>
            <a:ext cx="714380" cy="928726"/>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11" name="10 Flecha doblada"/>
          <p:cNvSpPr/>
          <p:nvPr/>
        </p:nvSpPr>
        <p:spPr>
          <a:xfrm rot="5400000">
            <a:off x="5822181" y="3679017"/>
            <a:ext cx="714380" cy="928726"/>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12" name="11 Flecha derecha"/>
          <p:cNvSpPr/>
          <p:nvPr/>
        </p:nvSpPr>
        <p:spPr>
          <a:xfrm rot="4228168">
            <a:off x="2235913" y="3552062"/>
            <a:ext cx="1154135" cy="4057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Flecha derecha"/>
          <p:cNvSpPr/>
          <p:nvPr/>
        </p:nvSpPr>
        <p:spPr>
          <a:xfrm rot="1289251">
            <a:off x="3514643" y="4746998"/>
            <a:ext cx="2202595" cy="4057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Scale>
                                      <p:cBhvr>
                                        <p:cTn id="2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1"/>
                                        </p:tgtEl>
                                        <p:attrNameLst>
                                          <p:attrName>ppt_x</p:attrName>
                                          <p:attrName>ppt_y</p:attrName>
                                        </p:attrNameLst>
                                      </p:cBhvr>
                                    </p:animMotion>
                                    <p:animEffect transition="in" filter="fade">
                                      <p:cBhvr>
                                        <p:cTn id="26" dur="1000"/>
                                        <p:tgtEl>
                                          <p:spTgt spid="11"/>
                                        </p:tgtEl>
                                      </p:cBhvr>
                                    </p:animEffect>
                                  </p:childTnLst>
                                </p:cTn>
                              </p:par>
                              <p:par>
                                <p:cTn id="27" presetID="5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Scale>
                                      <p:cBhvr>
                                        <p:cTn id="2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6"/>
                                        </p:tgtEl>
                                        <p:attrNameLst>
                                          <p:attrName>ppt_x</p:attrName>
                                          <p:attrName>ppt_y</p:attrName>
                                        </p:attrNameLst>
                                      </p:cBhvr>
                                    </p:animMotion>
                                    <p:animEffect transition="in" filter="fade">
                                      <p:cBhvr>
                                        <p:cTn id="31" dur="1000"/>
                                        <p:tgtEl>
                                          <p:spTgt spid="16"/>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Scale>
                                      <p:cBhvr>
                                        <p:cTn id="3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3"/>
                                        </p:tgtEl>
                                        <p:attrNameLst>
                                          <p:attrName>ppt_x</p:attrName>
                                          <p:attrName>ppt_y</p:attrName>
                                        </p:attrNameLst>
                                      </p:cBhvr>
                                    </p:animMotion>
                                    <p:animEffect transition="in" filter="fade">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normAutofit/>
          </a:bodyPr>
          <a:lstStyle/>
          <a:p>
            <a:r>
              <a:rPr lang="es-SV" b="1" dirty="0" smtClean="0">
                <a:latin typeface="Times New Roman" pitchFamily="18" charset="0"/>
                <a:cs typeface="Times New Roman" pitchFamily="18" charset="0"/>
              </a:rPr>
              <a:t>LAMBDA TUNING</a:t>
            </a:r>
            <a:endParaRPr lang="es-ES" b="1" dirty="0">
              <a:latin typeface="Times New Roman" pitchFamily="18" charset="0"/>
              <a:cs typeface="Times New Roman" pitchFamily="18" charset="0"/>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0963"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2500306"/>
            <a:ext cx="1190625" cy="800100"/>
          </a:xfrm>
          <a:prstGeom prst="rect">
            <a:avLst/>
          </a:prstGeom>
          <a:noFill/>
        </p:spPr>
      </p:pic>
      <p:sp>
        <p:nvSpPr>
          <p:cNvPr id="409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096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097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097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72"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7224" y="3357562"/>
            <a:ext cx="1400175" cy="800100"/>
          </a:xfrm>
          <a:prstGeom prst="rect">
            <a:avLst/>
          </a:prstGeom>
          <a:noFill/>
        </p:spPr>
      </p:pic>
      <p:sp>
        <p:nvSpPr>
          <p:cNvPr id="40974" name="Rectangle 1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097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75"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29193" y="2500306"/>
            <a:ext cx="885825" cy="447675"/>
          </a:xfrm>
          <a:prstGeom prst="rect">
            <a:avLst/>
          </a:prstGeom>
          <a:noFill/>
        </p:spPr>
      </p:pic>
      <p:sp>
        <p:nvSpPr>
          <p:cNvPr id="40977" name="Rectangle 17"/>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097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78"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29193" y="2786058"/>
            <a:ext cx="2314575" cy="904875"/>
          </a:xfrm>
          <a:prstGeom prst="rect">
            <a:avLst/>
          </a:prstGeom>
          <a:noFill/>
        </p:spPr>
      </p:pic>
      <p:sp>
        <p:nvSpPr>
          <p:cNvPr id="40980" name="Rectangle 20"/>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098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81"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57224" y="5033983"/>
            <a:ext cx="1724025" cy="1323975"/>
          </a:xfrm>
          <a:prstGeom prst="rect">
            <a:avLst/>
          </a:prstGeom>
          <a:noFill/>
        </p:spPr>
      </p:pic>
      <p:sp>
        <p:nvSpPr>
          <p:cNvPr id="40983" name="Rectangle 23"/>
          <p:cNvSpPr>
            <a:spLocks noChangeArrowheads="1"/>
          </p:cNvSpPr>
          <p:nvPr/>
        </p:nvSpPr>
        <p:spPr bwMode="auto">
          <a:xfrm>
            <a:off x="0" y="1781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098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84"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29193" y="5000636"/>
            <a:ext cx="1809750" cy="447675"/>
          </a:xfrm>
          <a:prstGeom prst="rect">
            <a:avLst/>
          </a:prstGeom>
          <a:noFill/>
        </p:spPr>
      </p:pic>
      <p:sp>
        <p:nvSpPr>
          <p:cNvPr id="40986" name="Rectangle 2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0988"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87"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29193" y="5453083"/>
            <a:ext cx="2314575" cy="904875"/>
          </a:xfrm>
          <a:prstGeom prst="rect">
            <a:avLst/>
          </a:prstGeom>
          <a:noFill/>
        </p:spPr>
      </p:pic>
      <p:sp>
        <p:nvSpPr>
          <p:cNvPr id="40989" name="Rectangle 29"/>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9" name="38 CuadroTexto"/>
          <p:cNvSpPr txBox="1"/>
          <p:nvPr/>
        </p:nvSpPr>
        <p:spPr>
          <a:xfrm>
            <a:off x="857224" y="1785926"/>
            <a:ext cx="1357322"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DINAMICA DE PROCESO AUTO REGULADO</a:t>
            </a:r>
            <a:endParaRPr lang="es-ES" sz="1200" dirty="0">
              <a:latin typeface="Times New Roman" pitchFamily="18" charset="0"/>
              <a:cs typeface="Times New Roman" pitchFamily="18" charset="0"/>
            </a:endParaRPr>
          </a:p>
        </p:txBody>
      </p:sp>
      <p:sp>
        <p:nvSpPr>
          <p:cNvPr id="40" name="39 CuadroTexto"/>
          <p:cNvSpPr txBox="1"/>
          <p:nvPr/>
        </p:nvSpPr>
        <p:spPr>
          <a:xfrm>
            <a:off x="857224" y="4248165"/>
            <a:ext cx="1214446"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DINAMICA DE PROCESO INTEGRANTE</a:t>
            </a:r>
            <a:endParaRPr lang="es-ES" sz="1200" dirty="0">
              <a:latin typeface="Times New Roman" pitchFamily="18" charset="0"/>
              <a:cs typeface="Times New Roman" pitchFamily="18" charset="0"/>
            </a:endParaRPr>
          </a:p>
        </p:txBody>
      </p:sp>
      <p:sp>
        <p:nvSpPr>
          <p:cNvPr id="41" name="40 CuadroTexto"/>
          <p:cNvSpPr txBox="1"/>
          <p:nvPr/>
        </p:nvSpPr>
        <p:spPr>
          <a:xfrm>
            <a:off x="4829193" y="1878259"/>
            <a:ext cx="185738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SINTONIA DE PROCESO AUTO REGULADO</a:t>
            </a:r>
            <a:endParaRPr lang="es-ES" sz="1200" dirty="0">
              <a:latin typeface="Times New Roman" pitchFamily="18" charset="0"/>
              <a:cs typeface="Times New Roman" pitchFamily="18" charset="0"/>
            </a:endParaRPr>
          </a:p>
        </p:txBody>
      </p:sp>
      <p:sp>
        <p:nvSpPr>
          <p:cNvPr id="42" name="41 CuadroTexto"/>
          <p:cNvSpPr txBox="1"/>
          <p:nvPr/>
        </p:nvSpPr>
        <p:spPr>
          <a:xfrm>
            <a:off x="4829193" y="4340498"/>
            <a:ext cx="185738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SINTONIA DE PROCESO INTEGRANTE</a:t>
            </a:r>
            <a:endParaRPr lang="es-ES" sz="1200" dirty="0">
              <a:latin typeface="Times New Roman" pitchFamily="18" charset="0"/>
              <a:cs typeface="Times New Roman" pitchFamily="18" charset="0"/>
            </a:endParaRPr>
          </a:p>
        </p:txBody>
      </p:sp>
      <p:sp>
        <p:nvSpPr>
          <p:cNvPr id="43" name="42 Flecha derecha"/>
          <p:cNvSpPr/>
          <p:nvPr/>
        </p:nvSpPr>
        <p:spPr>
          <a:xfrm>
            <a:off x="2757491" y="2786058"/>
            <a:ext cx="1536923" cy="71438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4" name="43 Flecha derecha"/>
          <p:cNvSpPr/>
          <p:nvPr/>
        </p:nvSpPr>
        <p:spPr>
          <a:xfrm>
            <a:off x="2900367" y="5214950"/>
            <a:ext cx="1536923" cy="71438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0975"/>
                                        </p:tgtEl>
                                        <p:attrNameLst>
                                          <p:attrName>style.visibility</p:attrName>
                                        </p:attrNameLst>
                                      </p:cBhvr>
                                      <p:to>
                                        <p:strVal val="visible"/>
                                      </p:to>
                                    </p:set>
                                    <p:anim calcmode="lin" valueType="num">
                                      <p:cBhvr>
                                        <p:cTn id="7" dur="500" fill="hold"/>
                                        <p:tgtEl>
                                          <p:spTgt spid="40975"/>
                                        </p:tgtEl>
                                        <p:attrNameLst>
                                          <p:attrName>ppt_w</p:attrName>
                                        </p:attrNameLst>
                                      </p:cBhvr>
                                      <p:tavLst>
                                        <p:tav tm="0">
                                          <p:val>
                                            <p:strVal val="#ppt_w*0.05"/>
                                          </p:val>
                                        </p:tav>
                                        <p:tav tm="100000">
                                          <p:val>
                                            <p:strVal val="#ppt_w"/>
                                          </p:val>
                                        </p:tav>
                                      </p:tavLst>
                                    </p:anim>
                                    <p:anim calcmode="lin" valueType="num">
                                      <p:cBhvr>
                                        <p:cTn id="8" dur="500" fill="hold"/>
                                        <p:tgtEl>
                                          <p:spTgt spid="40975"/>
                                        </p:tgtEl>
                                        <p:attrNameLst>
                                          <p:attrName>ppt_h</p:attrName>
                                        </p:attrNameLst>
                                      </p:cBhvr>
                                      <p:tavLst>
                                        <p:tav tm="0">
                                          <p:val>
                                            <p:strVal val="#ppt_h"/>
                                          </p:val>
                                        </p:tav>
                                        <p:tav tm="100000">
                                          <p:val>
                                            <p:strVal val="#ppt_h"/>
                                          </p:val>
                                        </p:tav>
                                      </p:tavLst>
                                    </p:anim>
                                    <p:anim calcmode="lin" valueType="num">
                                      <p:cBhvr>
                                        <p:cTn id="9" dur="500" fill="hold"/>
                                        <p:tgtEl>
                                          <p:spTgt spid="40975"/>
                                        </p:tgtEl>
                                        <p:attrNameLst>
                                          <p:attrName>ppt_x</p:attrName>
                                        </p:attrNameLst>
                                      </p:cBhvr>
                                      <p:tavLst>
                                        <p:tav tm="0">
                                          <p:val>
                                            <p:strVal val="#ppt_x-.2"/>
                                          </p:val>
                                        </p:tav>
                                        <p:tav tm="100000">
                                          <p:val>
                                            <p:strVal val="#ppt_x"/>
                                          </p:val>
                                        </p:tav>
                                      </p:tavLst>
                                    </p:anim>
                                    <p:anim calcmode="lin" valueType="num">
                                      <p:cBhvr>
                                        <p:cTn id="10" dur="500" fill="hold"/>
                                        <p:tgtEl>
                                          <p:spTgt spid="40975"/>
                                        </p:tgtEl>
                                        <p:attrNameLst>
                                          <p:attrName>ppt_y</p:attrName>
                                        </p:attrNameLst>
                                      </p:cBhvr>
                                      <p:tavLst>
                                        <p:tav tm="0">
                                          <p:val>
                                            <p:strVal val="#ppt_y"/>
                                          </p:val>
                                        </p:tav>
                                        <p:tav tm="100000">
                                          <p:val>
                                            <p:strVal val="#ppt_y"/>
                                          </p:val>
                                        </p:tav>
                                      </p:tavLst>
                                    </p:anim>
                                    <p:animEffect transition="in" filter="fade">
                                      <p:cBhvr>
                                        <p:cTn id="11" dur="500"/>
                                        <p:tgtEl>
                                          <p:spTgt spid="40975"/>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0978"/>
                                        </p:tgtEl>
                                        <p:attrNameLst>
                                          <p:attrName>style.visibility</p:attrName>
                                        </p:attrNameLst>
                                      </p:cBhvr>
                                      <p:to>
                                        <p:strVal val="visible"/>
                                      </p:to>
                                    </p:set>
                                    <p:anim calcmode="lin" valueType="num">
                                      <p:cBhvr>
                                        <p:cTn id="14" dur="500" fill="hold"/>
                                        <p:tgtEl>
                                          <p:spTgt spid="40978"/>
                                        </p:tgtEl>
                                        <p:attrNameLst>
                                          <p:attrName>ppt_w</p:attrName>
                                        </p:attrNameLst>
                                      </p:cBhvr>
                                      <p:tavLst>
                                        <p:tav tm="0">
                                          <p:val>
                                            <p:strVal val="#ppt_w*0.05"/>
                                          </p:val>
                                        </p:tav>
                                        <p:tav tm="100000">
                                          <p:val>
                                            <p:strVal val="#ppt_w"/>
                                          </p:val>
                                        </p:tav>
                                      </p:tavLst>
                                    </p:anim>
                                    <p:anim calcmode="lin" valueType="num">
                                      <p:cBhvr>
                                        <p:cTn id="15" dur="500" fill="hold"/>
                                        <p:tgtEl>
                                          <p:spTgt spid="40978"/>
                                        </p:tgtEl>
                                        <p:attrNameLst>
                                          <p:attrName>ppt_h</p:attrName>
                                        </p:attrNameLst>
                                      </p:cBhvr>
                                      <p:tavLst>
                                        <p:tav tm="0">
                                          <p:val>
                                            <p:strVal val="#ppt_h"/>
                                          </p:val>
                                        </p:tav>
                                        <p:tav tm="100000">
                                          <p:val>
                                            <p:strVal val="#ppt_h"/>
                                          </p:val>
                                        </p:tav>
                                      </p:tavLst>
                                    </p:anim>
                                    <p:anim calcmode="lin" valueType="num">
                                      <p:cBhvr>
                                        <p:cTn id="16" dur="500" fill="hold"/>
                                        <p:tgtEl>
                                          <p:spTgt spid="40978"/>
                                        </p:tgtEl>
                                        <p:attrNameLst>
                                          <p:attrName>ppt_x</p:attrName>
                                        </p:attrNameLst>
                                      </p:cBhvr>
                                      <p:tavLst>
                                        <p:tav tm="0">
                                          <p:val>
                                            <p:strVal val="#ppt_x-.2"/>
                                          </p:val>
                                        </p:tav>
                                        <p:tav tm="100000">
                                          <p:val>
                                            <p:strVal val="#ppt_x"/>
                                          </p:val>
                                        </p:tav>
                                      </p:tavLst>
                                    </p:anim>
                                    <p:anim calcmode="lin" valueType="num">
                                      <p:cBhvr>
                                        <p:cTn id="17" dur="500" fill="hold"/>
                                        <p:tgtEl>
                                          <p:spTgt spid="40978"/>
                                        </p:tgtEl>
                                        <p:attrNameLst>
                                          <p:attrName>ppt_y</p:attrName>
                                        </p:attrNameLst>
                                      </p:cBhvr>
                                      <p:tavLst>
                                        <p:tav tm="0">
                                          <p:val>
                                            <p:strVal val="#ppt_y"/>
                                          </p:val>
                                        </p:tav>
                                        <p:tav tm="100000">
                                          <p:val>
                                            <p:strVal val="#ppt_y"/>
                                          </p:val>
                                        </p:tav>
                                      </p:tavLst>
                                    </p:anim>
                                    <p:animEffect transition="in" filter="fade">
                                      <p:cBhvr>
                                        <p:cTn id="18" dur="500"/>
                                        <p:tgtEl>
                                          <p:spTgt spid="40978"/>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strVal val="#ppt_w*0.05"/>
                                          </p:val>
                                        </p:tav>
                                        <p:tav tm="100000">
                                          <p:val>
                                            <p:strVal val="#ppt_w"/>
                                          </p:val>
                                        </p:tav>
                                      </p:tavLst>
                                    </p:anim>
                                    <p:anim calcmode="lin" valueType="num">
                                      <p:cBhvr>
                                        <p:cTn id="22" dur="500" fill="hold"/>
                                        <p:tgtEl>
                                          <p:spTgt spid="41"/>
                                        </p:tgtEl>
                                        <p:attrNameLst>
                                          <p:attrName>ppt_h</p:attrName>
                                        </p:attrNameLst>
                                      </p:cBhvr>
                                      <p:tavLst>
                                        <p:tav tm="0">
                                          <p:val>
                                            <p:strVal val="#ppt_h"/>
                                          </p:val>
                                        </p:tav>
                                        <p:tav tm="100000">
                                          <p:val>
                                            <p:strVal val="#ppt_h"/>
                                          </p:val>
                                        </p:tav>
                                      </p:tavLst>
                                    </p:anim>
                                    <p:anim calcmode="lin" valueType="num">
                                      <p:cBhvr>
                                        <p:cTn id="23" dur="500" fill="hold"/>
                                        <p:tgtEl>
                                          <p:spTgt spid="41"/>
                                        </p:tgtEl>
                                        <p:attrNameLst>
                                          <p:attrName>ppt_x</p:attrName>
                                        </p:attrNameLst>
                                      </p:cBhvr>
                                      <p:tavLst>
                                        <p:tav tm="0">
                                          <p:val>
                                            <p:strVal val="#ppt_x-.2"/>
                                          </p:val>
                                        </p:tav>
                                        <p:tav tm="100000">
                                          <p:val>
                                            <p:strVal val="#ppt_x"/>
                                          </p:val>
                                        </p:tav>
                                      </p:tavLst>
                                    </p:anim>
                                    <p:anim calcmode="lin" valueType="num">
                                      <p:cBhvr>
                                        <p:cTn id="24" dur="500" fill="hold"/>
                                        <p:tgtEl>
                                          <p:spTgt spid="41"/>
                                        </p:tgtEl>
                                        <p:attrNameLst>
                                          <p:attrName>ppt_y</p:attrName>
                                        </p:attrNameLst>
                                      </p:cBhvr>
                                      <p:tavLst>
                                        <p:tav tm="0">
                                          <p:val>
                                            <p:strVal val="#ppt_y"/>
                                          </p:val>
                                        </p:tav>
                                        <p:tav tm="100000">
                                          <p:val>
                                            <p:strVal val="#ppt_y"/>
                                          </p:val>
                                        </p:tav>
                                      </p:tavLst>
                                    </p:anim>
                                    <p:animEffect transition="in" filter="fade">
                                      <p:cBhvr>
                                        <p:cTn id="25" dur="500"/>
                                        <p:tgtEl>
                                          <p:spTgt spid="41"/>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strVal val="#ppt_w*0.05"/>
                                          </p:val>
                                        </p:tav>
                                        <p:tav tm="100000">
                                          <p:val>
                                            <p:strVal val="#ppt_w"/>
                                          </p:val>
                                        </p:tav>
                                      </p:tavLst>
                                    </p:anim>
                                    <p:anim calcmode="lin" valueType="num">
                                      <p:cBhvr>
                                        <p:cTn id="29" dur="500" fill="hold"/>
                                        <p:tgtEl>
                                          <p:spTgt spid="43"/>
                                        </p:tgtEl>
                                        <p:attrNameLst>
                                          <p:attrName>ppt_h</p:attrName>
                                        </p:attrNameLst>
                                      </p:cBhvr>
                                      <p:tavLst>
                                        <p:tav tm="0">
                                          <p:val>
                                            <p:strVal val="#ppt_h"/>
                                          </p:val>
                                        </p:tav>
                                        <p:tav tm="100000">
                                          <p:val>
                                            <p:strVal val="#ppt_h"/>
                                          </p:val>
                                        </p:tav>
                                      </p:tavLst>
                                    </p:anim>
                                    <p:anim calcmode="lin" valueType="num">
                                      <p:cBhvr>
                                        <p:cTn id="30" dur="500" fill="hold"/>
                                        <p:tgtEl>
                                          <p:spTgt spid="43"/>
                                        </p:tgtEl>
                                        <p:attrNameLst>
                                          <p:attrName>ppt_x</p:attrName>
                                        </p:attrNameLst>
                                      </p:cBhvr>
                                      <p:tavLst>
                                        <p:tav tm="0">
                                          <p:val>
                                            <p:strVal val="#ppt_x-.2"/>
                                          </p:val>
                                        </p:tav>
                                        <p:tav tm="100000">
                                          <p:val>
                                            <p:strVal val="#ppt_x"/>
                                          </p:val>
                                        </p:tav>
                                      </p:tavLst>
                                    </p:anim>
                                    <p:anim calcmode="lin" valueType="num">
                                      <p:cBhvr>
                                        <p:cTn id="31" dur="500" fill="hold"/>
                                        <p:tgtEl>
                                          <p:spTgt spid="43"/>
                                        </p:tgtEl>
                                        <p:attrNameLst>
                                          <p:attrName>ppt_y</p:attrName>
                                        </p:attrNameLst>
                                      </p:cBhvr>
                                      <p:tavLst>
                                        <p:tav tm="0">
                                          <p:val>
                                            <p:strVal val="#ppt_y"/>
                                          </p:val>
                                        </p:tav>
                                        <p:tav tm="100000">
                                          <p:val>
                                            <p:strVal val="#ppt_y"/>
                                          </p:val>
                                        </p:tav>
                                      </p:tavLst>
                                    </p:anim>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40984"/>
                                        </p:tgtEl>
                                        <p:attrNameLst>
                                          <p:attrName>style.visibility</p:attrName>
                                        </p:attrNameLst>
                                      </p:cBhvr>
                                      <p:to>
                                        <p:strVal val="visible"/>
                                      </p:to>
                                    </p:set>
                                    <p:anim calcmode="lin" valueType="num">
                                      <p:cBhvr>
                                        <p:cTn id="37" dur="500" fill="hold"/>
                                        <p:tgtEl>
                                          <p:spTgt spid="40984"/>
                                        </p:tgtEl>
                                        <p:attrNameLst>
                                          <p:attrName>ppt_w</p:attrName>
                                        </p:attrNameLst>
                                      </p:cBhvr>
                                      <p:tavLst>
                                        <p:tav tm="0">
                                          <p:val>
                                            <p:strVal val="#ppt_w*0.05"/>
                                          </p:val>
                                        </p:tav>
                                        <p:tav tm="100000">
                                          <p:val>
                                            <p:strVal val="#ppt_w"/>
                                          </p:val>
                                        </p:tav>
                                      </p:tavLst>
                                    </p:anim>
                                    <p:anim calcmode="lin" valueType="num">
                                      <p:cBhvr>
                                        <p:cTn id="38" dur="500" fill="hold"/>
                                        <p:tgtEl>
                                          <p:spTgt spid="40984"/>
                                        </p:tgtEl>
                                        <p:attrNameLst>
                                          <p:attrName>ppt_h</p:attrName>
                                        </p:attrNameLst>
                                      </p:cBhvr>
                                      <p:tavLst>
                                        <p:tav tm="0">
                                          <p:val>
                                            <p:strVal val="#ppt_h"/>
                                          </p:val>
                                        </p:tav>
                                        <p:tav tm="100000">
                                          <p:val>
                                            <p:strVal val="#ppt_h"/>
                                          </p:val>
                                        </p:tav>
                                      </p:tavLst>
                                    </p:anim>
                                    <p:anim calcmode="lin" valueType="num">
                                      <p:cBhvr>
                                        <p:cTn id="39" dur="500" fill="hold"/>
                                        <p:tgtEl>
                                          <p:spTgt spid="40984"/>
                                        </p:tgtEl>
                                        <p:attrNameLst>
                                          <p:attrName>ppt_x</p:attrName>
                                        </p:attrNameLst>
                                      </p:cBhvr>
                                      <p:tavLst>
                                        <p:tav tm="0">
                                          <p:val>
                                            <p:strVal val="#ppt_x-.2"/>
                                          </p:val>
                                        </p:tav>
                                        <p:tav tm="100000">
                                          <p:val>
                                            <p:strVal val="#ppt_x"/>
                                          </p:val>
                                        </p:tav>
                                      </p:tavLst>
                                    </p:anim>
                                    <p:anim calcmode="lin" valueType="num">
                                      <p:cBhvr>
                                        <p:cTn id="40" dur="500" fill="hold"/>
                                        <p:tgtEl>
                                          <p:spTgt spid="40984"/>
                                        </p:tgtEl>
                                        <p:attrNameLst>
                                          <p:attrName>ppt_y</p:attrName>
                                        </p:attrNameLst>
                                      </p:cBhvr>
                                      <p:tavLst>
                                        <p:tav tm="0">
                                          <p:val>
                                            <p:strVal val="#ppt_y"/>
                                          </p:val>
                                        </p:tav>
                                        <p:tav tm="100000">
                                          <p:val>
                                            <p:strVal val="#ppt_y"/>
                                          </p:val>
                                        </p:tav>
                                      </p:tavLst>
                                    </p:anim>
                                    <p:animEffect transition="in" filter="fade">
                                      <p:cBhvr>
                                        <p:cTn id="41" dur="500"/>
                                        <p:tgtEl>
                                          <p:spTgt spid="40984"/>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40987"/>
                                        </p:tgtEl>
                                        <p:attrNameLst>
                                          <p:attrName>style.visibility</p:attrName>
                                        </p:attrNameLst>
                                      </p:cBhvr>
                                      <p:to>
                                        <p:strVal val="visible"/>
                                      </p:to>
                                    </p:set>
                                    <p:anim calcmode="lin" valueType="num">
                                      <p:cBhvr>
                                        <p:cTn id="44" dur="500" fill="hold"/>
                                        <p:tgtEl>
                                          <p:spTgt spid="40987"/>
                                        </p:tgtEl>
                                        <p:attrNameLst>
                                          <p:attrName>ppt_w</p:attrName>
                                        </p:attrNameLst>
                                      </p:cBhvr>
                                      <p:tavLst>
                                        <p:tav tm="0">
                                          <p:val>
                                            <p:strVal val="#ppt_w*0.05"/>
                                          </p:val>
                                        </p:tav>
                                        <p:tav tm="100000">
                                          <p:val>
                                            <p:strVal val="#ppt_w"/>
                                          </p:val>
                                        </p:tav>
                                      </p:tavLst>
                                    </p:anim>
                                    <p:anim calcmode="lin" valueType="num">
                                      <p:cBhvr>
                                        <p:cTn id="45" dur="500" fill="hold"/>
                                        <p:tgtEl>
                                          <p:spTgt spid="40987"/>
                                        </p:tgtEl>
                                        <p:attrNameLst>
                                          <p:attrName>ppt_h</p:attrName>
                                        </p:attrNameLst>
                                      </p:cBhvr>
                                      <p:tavLst>
                                        <p:tav tm="0">
                                          <p:val>
                                            <p:strVal val="#ppt_h"/>
                                          </p:val>
                                        </p:tav>
                                        <p:tav tm="100000">
                                          <p:val>
                                            <p:strVal val="#ppt_h"/>
                                          </p:val>
                                        </p:tav>
                                      </p:tavLst>
                                    </p:anim>
                                    <p:anim calcmode="lin" valueType="num">
                                      <p:cBhvr>
                                        <p:cTn id="46" dur="500" fill="hold"/>
                                        <p:tgtEl>
                                          <p:spTgt spid="40987"/>
                                        </p:tgtEl>
                                        <p:attrNameLst>
                                          <p:attrName>ppt_x</p:attrName>
                                        </p:attrNameLst>
                                      </p:cBhvr>
                                      <p:tavLst>
                                        <p:tav tm="0">
                                          <p:val>
                                            <p:strVal val="#ppt_x-.2"/>
                                          </p:val>
                                        </p:tav>
                                        <p:tav tm="100000">
                                          <p:val>
                                            <p:strVal val="#ppt_x"/>
                                          </p:val>
                                        </p:tav>
                                      </p:tavLst>
                                    </p:anim>
                                    <p:anim calcmode="lin" valueType="num">
                                      <p:cBhvr>
                                        <p:cTn id="47" dur="500" fill="hold"/>
                                        <p:tgtEl>
                                          <p:spTgt spid="40987"/>
                                        </p:tgtEl>
                                        <p:attrNameLst>
                                          <p:attrName>ppt_y</p:attrName>
                                        </p:attrNameLst>
                                      </p:cBhvr>
                                      <p:tavLst>
                                        <p:tav tm="0">
                                          <p:val>
                                            <p:strVal val="#ppt_y"/>
                                          </p:val>
                                        </p:tav>
                                        <p:tav tm="100000">
                                          <p:val>
                                            <p:strVal val="#ppt_y"/>
                                          </p:val>
                                        </p:tav>
                                      </p:tavLst>
                                    </p:anim>
                                    <p:animEffect transition="in" filter="fade">
                                      <p:cBhvr>
                                        <p:cTn id="48" dur="500"/>
                                        <p:tgtEl>
                                          <p:spTgt spid="40987"/>
                                        </p:tgtEl>
                                      </p:cBhvr>
                                    </p:animEffect>
                                  </p:childTnLst>
                                </p:cTn>
                              </p:par>
                              <p:par>
                                <p:cTn id="49" presetID="54" presetClass="entr" presetSubtype="0" accel="10000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strVal val="#ppt_w*0.05"/>
                                          </p:val>
                                        </p:tav>
                                        <p:tav tm="100000">
                                          <p:val>
                                            <p:strVal val="#ppt_w"/>
                                          </p:val>
                                        </p:tav>
                                      </p:tavLst>
                                    </p:anim>
                                    <p:anim calcmode="lin" valueType="num">
                                      <p:cBhvr>
                                        <p:cTn id="52" dur="500" fill="hold"/>
                                        <p:tgtEl>
                                          <p:spTgt spid="42"/>
                                        </p:tgtEl>
                                        <p:attrNameLst>
                                          <p:attrName>ppt_h</p:attrName>
                                        </p:attrNameLst>
                                      </p:cBhvr>
                                      <p:tavLst>
                                        <p:tav tm="0">
                                          <p:val>
                                            <p:strVal val="#ppt_h"/>
                                          </p:val>
                                        </p:tav>
                                        <p:tav tm="100000">
                                          <p:val>
                                            <p:strVal val="#ppt_h"/>
                                          </p:val>
                                        </p:tav>
                                      </p:tavLst>
                                    </p:anim>
                                    <p:anim calcmode="lin" valueType="num">
                                      <p:cBhvr>
                                        <p:cTn id="53" dur="500" fill="hold"/>
                                        <p:tgtEl>
                                          <p:spTgt spid="42"/>
                                        </p:tgtEl>
                                        <p:attrNameLst>
                                          <p:attrName>ppt_x</p:attrName>
                                        </p:attrNameLst>
                                      </p:cBhvr>
                                      <p:tavLst>
                                        <p:tav tm="0">
                                          <p:val>
                                            <p:strVal val="#ppt_x-.2"/>
                                          </p:val>
                                        </p:tav>
                                        <p:tav tm="100000">
                                          <p:val>
                                            <p:strVal val="#ppt_x"/>
                                          </p:val>
                                        </p:tav>
                                      </p:tavLst>
                                    </p:anim>
                                    <p:anim calcmode="lin" valueType="num">
                                      <p:cBhvr>
                                        <p:cTn id="54" dur="500" fill="hold"/>
                                        <p:tgtEl>
                                          <p:spTgt spid="42"/>
                                        </p:tgtEl>
                                        <p:attrNameLst>
                                          <p:attrName>ppt_y</p:attrName>
                                        </p:attrNameLst>
                                      </p:cBhvr>
                                      <p:tavLst>
                                        <p:tav tm="0">
                                          <p:val>
                                            <p:strVal val="#ppt_y"/>
                                          </p:val>
                                        </p:tav>
                                        <p:tav tm="100000">
                                          <p:val>
                                            <p:strVal val="#ppt_y"/>
                                          </p:val>
                                        </p:tav>
                                      </p:tavLst>
                                    </p:anim>
                                    <p:animEffect transition="in" filter="fade">
                                      <p:cBhvr>
                                        <p:cTn id="55" dur="500"/>
                                        <p:tgtEl>
                                          <p:spTgt spid="42"/>
                                        </p:tgtEl>
                                      </p:cBhvr>
                                    </p:animEffect>
                                  </p:childTnLst>
                                </p:cTn>
                              </p:par>
                              <p:par>
                                <p:cTn id="56" presetID="54" presetClass="entr" presetSubtype="0" accel="10000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fill="hold"/>
                                        <p:tgtEl>
                                          <p:spTgt spid="44"/>
                                        </p:tgtEl>
                                        <p:attrNameLst>
                                          <p:attrName>ppt_w</p:attrName>
                                        </p:attrNameLst>
                                      </p:cBhvr>
                                      <p:tavLst>
                                        <p:tav tm="0">
                                          <p:val>
                                            <p:strVal val="#ppt_w*0.05"/>
                                          </p:val>
                                        </p:tav>
                                        <p:tav tm="100000">
                                          <p:val>
                                            <p:strVal val="#ppt_w"/>
                                          </p:val>
                                        </p:tav>
                                      </p:tavLst>
                                    </p:anim>
                                    <p:anim calcmode="lin" valueType="num">
                                      <p:cBhvr>
                                        <p:cTn id="59" dur="500" fill="hold"/>
                                        <p:tgtEl>
                                          <p:spTgt spid="44"/>
                                        </p:tgtEl>
                                        <p:attrNameLst>
                                          <p:attrName>ppt_h</p:attrName>
                                        </p:attrNameLst>
                                      </p:cBhvr>
                                      <p:tavLst>
                                        <p:tav tm="0">
                                          <p:val>
                                            <p:strVal val="#ppt_h"/>
                                          </p:val>
                                        </p:tav>
                                        <p:tav tm="100000">
                                          <p:val>
                                            <p:strVal val="#ppt_h"/>
                                          </p:val>
                                        </p:tav>
                                      </p:tavLst>
                                    </p:anim>
                                    <p:anim calcmode="lin" valueType="num">
                                      <p:cBhvr>
                                        <p:cTn id="60" dur="500" fill="hold"/>
                                        <p:tgtEl>
                                          <p:spTgt spid="44"/>
                                        </p:tgtEl>
                                        <p:attrNameLst>
                                          <p:attrName>ppt_x</p:attrName>
                                        </p:attrNameLst>
                                      </p:cBhvr>
                                      <p:tavLst>
                                        <p:tav tm="0">
                                          <p:val>
                                            <p:strVal val="#ppt_x-.2"/>
                                          </p:val>
                                        </p:tav>
                                        <p:tav tm="100000">
                                          <p:val>
                                            <p:strVal val="#ppt_x"/>
                                          </p:val>
                                        </p:tav>
                                      </p:tavLst>
                                    </p:anim>
                                    <p:anim calcmode="lin" valueType="num">
                                      <p:cBhvr>
                                        <p:cTn id="61" dur="500" fill="hold"/>
                                        <p:tgtEl>
                                          <p:spTgt spid="44"/>
                                        </p:tgtEl>
                                        <p:attrNameLst>
                                          <p:attrName>ppt_y</p:attrName>
                                        </p:attrNameLst>
                                      </p:cBhvr>
                                      <p:tavLst>
                                        <p:tav tm="0">
                                          <p:val>
                                            <p:strVal val="#ppt_y"/>
                                          </p:val>
                                        </p:tav>
                                        <p:tav tm="100000">
                                          <p:val>
                                            <p:strVal val="#ppt_y"/>
                                          </p:val>
                                        </p:tav>
                                      </p:tavLst>
                                    </p:anim>
                                    <p:animEffect transition="in" filter="fade">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928662" y="2143116"/>
            <a:ext cx="4657725" cy="4000500"/>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814390" y="704088"/>
            <a:ext cx="7686700" cy="1143000"/>
          </a:xfrm>
        </p:spPr>
        <p:txBody>
          <a:bodyPr>
            <a:noAutofit/>
          </a:bodyPr>
          <a:lstStyle/>
          <a:p>
            <a:r>
              <a:rPr lang="es-SV" sz="4000" b="1" dirty="0" smtClean="0">
                <a:latin typeface="Times New Roman" pitchFamily="18" charset="0"/>
                <a:cs typeface="Times New Roman" pitchFamily="18" charset="0"/>
              </a:rPr>
              <a:t>PROBLEMÁTICA: Moler, moler y moler… </a:t>
            </a:r>
            <a:endParaRPr lang="es-ES" sz="4000" b="1"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2714612" y="4572008"/>
            <a:ext cx="142876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latin typeface="Times New Roman" pitchFamily="18" charset="0"/>
                <a:cs typeface="Times New Roman" pitchFamily="18" charset="0"/>
              </a:rPr>
              <a:t>MOLINO #1</a:t>
            </a:r>
            <a:endParaRPr lang="es-ES" dirty="0">
              <a:latin typeface="Times New Roman" pitchFamily="18" charset="0"/>
              <a:cs typeface="Times New Roman" pitchFamily="18" charset="0"/>
            </a:endParaRPr>
          </a:p>
        </p:txBody>
      </p:sp>
      <p:sp>
        <p:nvSpPr>
          <p:cNvPr id="9" name="8 CuadroTexto"/>
          <p:cNvSpPr txBox="1"/>
          <p:nvPr/>
        </p:nvSpPr>
        <p:spPr>
          <a:xfrm>
            <a:off x="1643042" y="3000372"/>
            <a:ext cx="1285884"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latin typeface="Times New Roman" pitchFamily="18" charset="0"/>
                <a:cs typeface="Times New Roman" pitchFamily="18" charset="0"/>
              </a:rPr>
              <a:t>BANDA DE HULE</a:t>
            </a:r>
            <a:endParaRPr lang="es-ES" dirty="0">
              <a:latin typeface="Times New Roman" pitchFamily="18" charset="0"/>
              <a:cs typeface="Times New Roman" pitchFamily="18" charset="0"/>
            </a:endParaRPr>
          </a:p>
        </p:txBody>
      </p:sp>
      <p:sp>
        <p:nvSpPr>
          <p:cNvPr id="11" name="10 Flecha doblada"/>
          <p:cNvSpPr/>
          <p:nvPr/>
        </p:nvSpPr>
        <p:spPr>
          <a:xfrm rot="5400000">
            <a:off x="4036215" y="2464587"/>
            <a:ext cx="428628" cy="928694"/>
          </a:xfrm>
          <a:prstGeom prst="bentArrow">
            <a:avLst>
              <a:gd name="adj1" fmla="val 40555"/>
              <a:gd name="adj2" fmla="val 45000"/>
              <a:gd name="adj3" fmla="val 25000"/>
              <a:gd name="adj4" fmla="val 1930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solidFill>
            </a:endParaRPr>
          </a:p>
        </p:txBody>
      </p:sp>
      <p:sp>
        <p:nvSpPr>
          <p:cNvPr id="12" name="11 CuadroTexto"/>
          <p:cNvSpPr txBox="1"/>
          <p:nvPr/>
        </p:nvSpPr>
        <p:spPr>
          <a:xfrm>
            <a:off x="1142976" y="2571744"/>
            <a:ext cx="2581292"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SV" dirty="0" smtClean="0">
                <a:latin typeface="Times New Roman" pitchFamily="18" charset="0"/>
                <a:cs typeface="Times New Roman" pitchFamily="18" charset="0"/>
              </a:rPr>
              <a:t>FLUJO MÁSICO CAÑA</a:t>
            </a:r>
            <a:endParaRPr lang="es-ES" dirty="0">
              <a:latin typeface="Times New Roman" pitchFamily="18" charset="0"/>
              <a:cs typeface="Times New Roman" pitchFamily="18" charset="0"/>
            </a:endParaRPr>
          </a:p>
        </p:txBody>
      </p:sp>
      <p:sp>
        <p:nvSpPr>
          <p:cNvPr id="14" name="13 CuadroTexto"/>
          <p:cNvSpPr txBox="1"/>
          <p:nvPr/>
        </p:nvSpPr>
        <p:spPr>
          <a:xfrm>
            <a:off x="6143636" y="2143116"/>
            <a:ext cx="2786082" cy="203132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latin typeface="Times New Roman" pitchFamily="18" charset="0"/>
                <a:cs typeface="Times New Roman" pitchFamily="18" charset="0"/>
              </a:rPr>
              <a:t>A VECES SE COMENTE EL ERROR DE INTENTAR CONTROLAR EL FLUJO MÁSICO DE CAÑA CON UN CONTROL DE FLUJO VOLUMÉTRICO</a:t>
            </a:r>
            <a:endParaRPr lang="es-ES" dirty="0">
              <a:latin typeface="Times New Roman" pitchFamily="18" charset="0"/>
              <a:cs typeface="Times New Roman" pitchFamily="18" charset="0"/>
            </a:endParaRPr>
          </a:p>
        </p:txBody>
      </p:sp>
      <p:sp>
        <p:nvSpPr>
          <p:cNvPr id="15" name="14 Flecha abajo"/>
          <p:cNvSpPr/>
          <p:nvPr/>
        </p:nvSpPr>
        <p:spPr>
          <a:xfrm>
            <a:off x="4214810" y="3643314"/>
            <a:ext cx="285752" cy="928694"/>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6" name="15 Flecha abajo"/>
          <p:cNvSpPr/>
          <p:nvPr/>
        </p:nvSpPr>
        <p:spPr>
          <a:xfrm rot="16200000">
            <a:off x="5322099" y="5179231"/>
            <a:ext cx="285752" cy="6429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8" name="17 CuadroTexto"/>
          <p:cNvSpPr txBox="1"/>
          <p:nvPr/>
        </p:nvSpPr>
        <p:spPr>
          <a:xfrm>
            <a:off x="5786446" y="5143512"/>
            <a:ext cx="1857388"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SV" dirty="0" smtClean="0">
                <a:latin typeface="Times New Roman" pitchFamily="18" charset="0"/>
                <a:cs typeface="Times New Roman" pitchFamily="18" charset="0"/>
              </a:rPr>
              <a:t>FLUJO MÁSICO BAGAZO</a:t>
            </a:r>
            <a:endParaRPr lang="es-ES" dirty="0">
              <a:latin typeface="Times New Roman" pitchFamily="18" charset="0"/>
              <a:cs typeface="Times New Roman" pitchFamily="18" charset="0"/>
            </a:endParaRPr>
          </a:p>
        </p:txBody>
      </p:sp>
      <p:sp>
        <p:nvSpPr>
          <p:cNvPr id="19" name="18 Flecha curvada hacia abajo"/>
          <p:cNvSpPr/>
          <p:nvPr/>
        </p:nvSpPr>
        <p:spPr>
          <a:xfrm>
            <a:off x="5286380" y="1571612"/>
            <a:ext cx="1714512" cy="571504"/>
          </a:xfrm>
          <a:prstGeom prst="curvedDownArrow">
            <a:avLst>
              <a:gd name="adj1" fmla="val 25000"/>
              <a:gd name="adj2" fmla="val 85280"/>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from="(-#ppt_w/2)" to="(#ppt_x)" calcmode="lin" valueType="num">
                                      <p:cBhvr>
                                        <p:cTn id="13" dur="600" fill="hold">
                                          <p:stCondLst>
                                            <p:cond delay="0"/>
                                          </p:stCondLst>
                                        </p:cTn>
                                        <p:tgtEl>
                                          <p:spTgt spid="11"/>
                                        </p:tgtEl>
                                        <p:attrNameLst>
                                          <p:attrName>ppt_x</p:attrName>
                                        </p:attrNameLst>
                                      </p:cBhvr>
                                    </p:anim>
                                    <p:anim from="0" to="-1.0" calcmode="lin" valueType="num">
                                      <p:cBhvr>
                                        <p:cTn id="14" dur="200" decel="50000" autoRev="1" fill="hold">
                                          <p:stCondLst>
                                            <p:cond delay="600"/>
                                          </p:stCondLst>
                                        </p:cTn>
                                        <p:tgtEl>
                                          <p:spTgt spid="11"/>
                                        </p:tgtEl>
                                        <p:attrNameLst>
                                          <p:attrName>xshear</p:attrName>
                                        </p:attrNameLst>
                                      </p:cBhvr>
                                    </p:anim>
                                    <p:animScale>
                                      <p:cBhvr>
                                        <p:cTn id="15" dur="200" decel="100000" autoRev="1" fill="hold">
                                          <p:stCondLst>
                                            <p:cond delay="600"/>
                                          </p:stCondLst>
                                        </p:cTn>
                                        <p:tgtEl>
                                          <p:spTgt spid="11"/>
                                        </p:tgtEl>
                                      </p:cBhvr>
                                      <p:from x="100000" y="100000"/>
                                      <p:to x="80000" y="100000"/>
                                    </p:animScale>
                                    <p:anim by="(#ppt_h/3+#ppt_w*0.1)" calcmode="lin" valueType="num">
                                      <p:cBhvr additive="sum">
                                        <p:cTn id="16" dur="200" decel="100000" autoRev="1" fill="hold">
                                          <p:stCondLst>
                                            <p:cond delay="600"/>
                                          </p:stCondLst>
                                        </p:cTn>
                                        <p:tgtEl>
                                          <p:spTgt spid="11"/>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from="(-#ppt_w/2)" to="(#ppt_x)" calcmode="lin" valueType="num">
                                      <p:cBhvr>
                                        <p:cTn id="28" dur="600" fill="hold">
                                          <p:stCondLst>
                                            <p:cond delay="0"/>
                                          </p:stCondLst>
                                        </p:cTn>
                                        <p:tgtEl>
                                          <p:spTgt spid="16"/>
                                        </p:tgtEl>
                                        <p:attrNameLst>
                                          <p:attrName>ppt_x</p:attrName>
                                        </p:attrNameLst>
                                      </p:cBhvr>
                                    </p:anim>
                                    <p:anim from="0" to="-1.0" calcmode="lin" valueType="num">
                                      <p:cBhvr>
                                        <p:cTn id="29" dur="200" decel="50000" autoRev="1" fill="hold">
                                          <p:stCondLst>
                                            <p:cond delay="600"/>
                                          </p:stCondLst>
                                        </p:cTn>
                                        <p:tgtEl>
                                          <p:spTgt spid="16"/>
                                        </p:tgtEl>
                                        <p:attrNameLst>
                                          <p:attrName>xshear</p:attrName>
                                        </p:attrNameLst>
                                      </p:cBhvr>
                                    </p:anim>
                                    <p:animScale>
                                      <p:cBhvr>
                                        <p:cTn id="30" dur="200" decel="100000" autoRev="1" fill="hold">
                                          <p:stCondLst>
                                            <p:cond delay="600"/>
                                          </p:stCondLst>
                                        </p:cTn>
                                        <p:tgtEl>
                                          <p:spTgt spid="16"/>
                                        </p:tgtEl>
                                      </p:cBhvr>
                                      <p:from x="100000" y="100000"/>
                                      <p:to x="80000" y="100000"/>
                                    </p:animScale>
                                    <p:anim by="(#ppt_h/3+#ppt_w*0.1)" calcmode="lin" valueType="num">
                                      <p:cBhvr additive="sum">
                                        <p:cTn id="31" dur="200" decel="100000" autoRev="1" fill="hold">
                                          <p:stCondLst>
                                            <p:cond delay="600"/>
                                          </p:stCondLst>
                                        </p:cTn>
                                        <p:tgtEl>
                                          <p:spTgt spid="16"/>
                                        </p:tgtEl>
                                        <p:attrNameLst>
                                          <p:attrName>ppt_x</p:attrName>
                                        </p:attrNameLst>
                                      </p:cBhvr>
                                    </p:anim>
                                  </p:childTnLst>
                                </p:cTn>
                              </p:par>
                              <p:par>
                                <p:cTn id="32" presetID="34"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from="(-#ppt_w/2)" to="(#ppt_x)" calcmode="lin" valueType="num">
                                      <p:cBhvr>
                                        <p:cTn id="34" dur="600" fill="hold">
                                          <p:stCondLst>
                                            <p:cond delay="0"/>
                                          </p:stCondLst>
                                        </p:cTn>
                                        <p:tgtEl>
                                          <p:spTgt spid="18"/>
                                        </p:tgtEl>
                                        <p:attrNameLst>
                                          <p:attrName>ppt_x</p:attrName>
                                        </p:attrNameLst>
                                      </p:cBhvr>
                                    </p:anim>
                                    <p:anim from="0" to="-1.0" calcmode="lin" valueType="num">
                                      <p:cBhvr>
                                        <p:cTn id="35" dur="200" decel="50000" autoRev="1" fill="hold">
                                          <p:stCondLst>
                                            <p:cond delay="600"/>
                                          </p:stCondLst>
                                        </p:cTn>
                                        <p:tgtEl>
                                          <p:spTgt spid="18"/>
                                        </p:tgtEl>
                                        <p:attrNameLst>
                                          <p:attrName>xshear</p:attrName>
                                        </p:attrNameLst>
                                      </p:cBhvr>
                                    </p:anim>
                                    <p:animScale>
                                      <p:cBhvr>
                                        <p:cTn id="36" dur="200" decel="100000" autoRev="1" fill="hold">
                                          <p:stCondLst>
                                            <p:cond delay="600"/>
                                          </p:stCondLst>
                                        </p:cTn>
                                        <p:tgtEl>
                                          <p:spTgt spid="18"/>
                                        </p:tgtEl>
                                      </p:cBhvr>
                                      <p:from x="100000" y="100000"/>
                                      <p:to x="80000" y="100000"/>
                                    </p:animScale>
                                    <p:anim by="(#ppt_h/3+#ppt_w*0.1)" calcmode="lin" valueType="num">
                                      <p:cBhvr additive="sum">
                                        <p:cTn id="37" dur="200" decel="100000" autoRev="1" fill="hold">
                                          <p:stCondLst>
                                            <p:cond delay="600"/>
                                          </p:stCondLst>
                                        </p:cTn>
                                        <p:tgtEl>
                                          <p:spTgt spid="18"/>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80">
                                          <p:stCondLst>
                                            <p:cond delay="0"/>
                                          </p:stCondLst>
                                        </p:cTn>
                                        <p:tgtEl>
                                          <p:spTgt spid="19"/>
                                        </p:tgtEl>
                                      </p:cBhvr>
                                    </p:animEffect>
                                    <p:anim calcmode="lin" valueType="num">
                                      <p:cBhvr>
                                        <p:cTn id="5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4" dur="26">
                                          <p:stCondLst>
                                            <p:cond delay="650"/>
                                          </p:stCondLst>
                                        </p:cTn>
                                        <p:tgtEl>
                                          <p:spTgt spid="19"/>
                                        </p:tgtEl>
                                      </p:cBhvr>
                                      <p:to x="100000" y="60000"/>
                                    </p:animScale>
                                    <p:animScale>
                                      <p:cBhvr>
                                        <p:cTn id="65" dur="166" decel="50000">
                                          <p:stCondLst>
                                            <p:cond delay="676"/>
                                          </p:stCondLst>
                                        </p:cTn>
                                        <p:tgtEl>
                                          <p:spTgt spid="19"/>
                                        </p:tgtEl>
                                      </p:cBhvr>
                                      <p:to x="100000" y="100000"/>
                                    </p:animScale>
                                    <p:animScale>
                                      <p:cBhvr>
                                        <p:cTn id="66" dur="26">
                                          <p:stCondLst>
                                            <p:cond delay="1312"/>
                                          </p:stCondLst>
                                        </p:cTn>
                                        <p:tgtEl>
                                          <p:spTgt spid="19"/>
                                        </p:tgtEl>
                                      </p:cBhvr>
                                      <p:to x="100000" y="80000"/>
                                    </p:animScale>
                                    <p:animScale>
                                      <p:cBhvr>
                                        <p:cTn id="67" dur="166" decel="50000">
                                          <p:stCondLst>
                                            <p:cond delay="1338"/>
                                          </p:stCondLst>
                                        </p:cTn>
                                        <p:tgtEl>
                                          <p:spTgt spid="19"/>
                                        </p:tgtEl>
                                      </p:cBhvr>
                                      <p:to x="100000" y="100000"/>
                                    </p:animScale>
                                    <p:animScale>
                                      <p:cBhvr>
                                        <p:cTn id="68" dur="26">
                                          <p:stCondLst>
                                            <p:cond delay="1642"/>
                                          </p:stCondLst>
                                        </p:cTn>
                                        <p:tgtEl>
                                          <p:spTgt spid="19"/>
                                        </p:tgtEl>
                                      </p:cBhvr>
                                      <p:to x="100000" y="90000"/>
                                    </p:animScale>
                                    <p:animScale>
                                      <p:cBhvr>
                                        <p:cTn id="69" dur="166" decel="50000">
                                          <p:stCondLst>
                                            <p:cond delay="1668"/>
                                          </p:stCondLst>
                                        </p:cTn>
                                        <p:tgtEl>
                                          <p:spTgt spid="19"/>
                                        </p:tgtEl>
                                      </p:cBhvr>
                                      <p:to x="100000" y="100000"/>
                                    </p:animScale>
                                    <p:animScale>
                                      <p:cBhvr>
                                        <p:cTn id="70" dur="26">
                                          <p:stCondLst>
                                            <p:cond delay="1808"/>
                                          </p:stCondLst>
                                        </p:cTn>
                                        <p:tgtEl>
                                          <p:spTgt spid="19"/>
                                        </p:tgtEl>
                                      </p:cBhvr>
                                      <p:to x="100000" y="95000"/>
                                    </p:animScale>
                                    <p:animScale>
                                      <p:cBhvr>
                                        <p:cTn id="7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4000" b="1" dirty="0" smtClean="0">
                <a:latin typeface="Times New Roman" pitchFamily="18" charset="0"/>
                <a:cs typeface="Times New Roman" pitchFamily="18" charset="0"/>
              </a:rPr>
              <a:t>SINTONIA CONTROL DE FLUJO ESCLAVO</a:t>
            </a:r>
            <a:endParaRPr lang="es-ES" sz="4000" b="1" dirty="0">
              <a:latin typeface="Times New Roman" pitchFamily="18" charset="0"/>
              <a:cs typeface="Times New Roman" pitchFamily="18"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441" name="Imagen 1" descr="bump test 2 flujo.gif"/>
          <p:cNvPicPr>
            <a:picLocks noChangeAspect="1" noChangeArrowheads="1"/>
          </p:cNvPicPr>
          <p:nvPr/>
        </p:nvPicPr>
        <p:blipFill>
          <a:blip r:embed="rId3" cstate="print"/>
          <a:srcRect/>
          <a:stretch>
            <a:fillRect/>
          </a:stretch>
        </p:blipFill>
        <p:spPr bwMode="auto">
          <a:xfrm>
            <a:off x="214282" y="1857364"/>
            <a:ext cx="6357982" cy="4134052"/>
          </a:xfrm>
          <a:prstGeom prst="rect">
            <a:avLst/>
          </a:prstGeom>
          <a:noFill/>
        </p:spPr>
      </p:pic>
      <p:sp>
        <p:nvSpPr>
          <p:cNvPr id="61443" name="Rectangle 3"/>
          <p:cNvSpPr>
            <a:spLocks noChangeArrowheads="1"/>
          </p:cNvSpPr>
          <p:nvPr/>
        </p:nvSpPr>
        <p:spPr bwMode="auto">
          <a:xfrm>
            <a:off x="503238" y="3343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CuadroTexto"/>
          <p:cNvSpPr txBox="1"/>
          <p:nvPr/>
        </p:nvSpPr>
        <p:spPr>
          <a:xfrm>
            <a:off x="4000496" y="3857628"/>
            <a:ext cx="121444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FLUJO JUGO ALCALIZADO</a:t>
            </a:r>
            <a:endParaRPr lang="es-ES" sz="1200" dirty="0">
              <a:latin typeface="Times New Roman" pitchFamily="18" charset="0"/>
              <a:cs typeface="Times New Roman" pitchFamily="18" charset="0"/>
            </a:endParaRPr>
          </a:p>
        </p:txBody>
      </p:sp>
      <p:sp>
        <p:nvSpPr>
          <p:cNvPr id="11" name="10 CuadroTexto"/>
          <p:cNvSpPr txBox="1"/>
          <p:nvPr/>
        </p:nvSpPr>
        <p:spPr>
          <a:xfrm>
            <a:off x="785786" y="5072074"/>
            <a:ext cx="121444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VALVULA DE DESCARGA</a:t>
            </a:r>
            <a:endParaRPr lang="es-ES" sz="1200" dirty="0">
              <a:latin typeface="Times New Roman" pitchFamily="18" charset="0"/>
              <a:cs typeface="Times New Roman" pitchFamily="18" charset="0"/>
            </a:endParaRPr>
          </a:p>
        </p:txBody>
      </p:sp>
      <p:sp>
        <p:nvSpPr>
          <p:cNvPr id="12" name="11 Flecha derecha"/>
          <p:cNvSpPr/>
          <p:nvPr/>
        </p:nvSpPr>
        <p:spPr>
          <a:xfrm rot="6772586">
            <a:off x="4193342" y="4434080"/>
            <a:ext cx="635637"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Flecha derecha"/>
          <p:cNvSpPr/>
          <p:nvPr/>
        </p:nvSpPr>
        <p:spPr>
          <a:xfrm rot="17766962">
            <a:off x="1261835" y="4770964"/>
            <a:ext cx="46558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4" name="13 CuadroTexto"/>
          <p:cNvSpPr txBox="1"/>
          <p:nvPr/>
        </p:nvSpPr>
        <p:spPr>
          <a:xfrm>
            <a:off x="1500166" y="4143380"/>
            <a:ext cx="1071570"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BUMP TEST</a:t>
            </a:r>
            <a:endParaRPr lang="es-ES" sz="1200" dirty="0">
              <a:latin typeface="Times New Roman" pitchFamily="18" charset="0"/>
              <a:cs typeface="Times New Roman" pitchFamily="18" charset="0"/>
            </a:endParaRPr>
          </a:p>
        </p:txBody>
      </p:sp>
      <p:sp>
        <p:nvSpPr>
          <p:cNvPr id="15" name="14 Flecha derecha"/>
          <p:cNvSpPr/>
          <p:nvPr/>
        </p:nvSpPr>
        <p:spPr>
          <a:xfrm rot="2465033">
            <a:off x="2450078" y="4306238"/>
            <a:ext cx="604756"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pic>
        <p:nvPicPr>
          <p:cNvPr id="61447" name="Picture 7"/>
          <p:cNvPicPr>
            <a:picLocks noChangeAspect="1" noChangeArrowheads="1"/>
          </p:cNvPicPr>
          <p:nvPr/>
        </p:nvPicPr>
        <p:blipFill>
          <a:blip r:embed="rId4" cstate="print"/>
          <a:srcRect/>
          <a:stretch>
            <a:fillRect/>
          </a:stretch>
        </p:blipFill>
        <p:spPr bwMode="auto">
          <a:xfrm>
            <a:off x="5715008" y="1928802"/>
            <a:ext cx="2590800" cy="2571750"/>
          </a:xfrm>
          <a:prstGeom prst="rect">
            <a:avLst/>
          </a:prstGeom>
          <a:ln>
            <a:noFill/>
          </a:ln>
          <a:effectLst>
            <a:outerShdw blurRad="292100" dist="139700" dir="2700000" algn="tl" rotWithShape="0">
              <a:srgbClr val="333333">
                <a:alpha val="65000"/>
              </a:srgbClr>
            </a:outerShdw>
          </a:effectLst>
        </p:spPr>
      </p:pic>
      <p:sp>
        <p:nvSpPr>
          <p:cNvPr id="16" name="15 CuadroTexto"/>
          <p:cNvSpPr txBox="1"/>
          <p:nvPr/>
        </p:nvSpPr>
        <p:spPr>
          <a:xfrm>
            <a:off x="6286512" y="4672021"/>
            <a:ext cx="150019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LAMBDA TUNING</a:t>
            </a:r>
            <a:endParaRPr lang="es-ES" sz="1200" dirty="0">
              <a:latin typeface="Times New Roman" pitchFamily="18" charset="0"/>
              <a:cs typeface="Times New Roman" pitchFamily="18" charset="0"/>
            </a:endParaRPr>
          </a:p>
        </p:txBody>
      </p:sp>
      <p:sp>
        <p:nvSpPr>
          <p:cNvPr id="17" name="16 Flecha curvada hacia arriba"/>
          <p:cNvSpPr/>
          <p:nvPr/>
        </p:nvSpPr>
        <p:spPr>
          <a:xfrm rot="16200000">
            <a:off x="7697413" y="4018365"/>
            <a:ext cx="1107290" cy="785816"/>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18" name="17 Flecha derecha"/>
          <p:cNvSpPr/>
          <p:nvPr/>
        </p:nvSpPr>
        <p:spPr>
          <a:xfrm rot="20450813">
            <a:off x="3595742" y="2775126"/>
            <a:ext cx="2204138" cy="5536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9" name="18 Flecha curvada hacia arriba"/>
          <p:cNvSpPr/>
          <p:nvPr/>
        </p:nvSpPr>
        <p:spPr>
          <a:xfrm rot="16200000">
            <a:off x="7804569" y="3125389"/>
            <a:ext cx="1178728" cy="928694"/>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strVal val="#ppt_w*0.05"/>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anim calcmode="lin" valueType="num">
                                      <p:cBhvr>
                                        <p:cTn id="16" dur="500" fill="hold"/>
                                        <p:tgtEl>
                                          <p:spTgt spid="15"/>
                                        </p:tgtEl>
                                        <p:attrNameLst>
                                          <p:attrName>ppt_x</p:attrName>
                                        </p:attrNameLst>
                                      </p:cBhvr>
                                      <p:tavLst>
                                        <p:tav tm="0">
                                          <p:val>
                                            <p:strVal val="#ppt_x-.2"/>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61447"/>
                                        </p:tgtEl>
                                        <p:attrNameLst>
                                          <p:attrName>style.visibility</p:attrName>
                                        </p:attrNameLst>
                                      </p:cBhvr>
                                      <p:to>
                                        <p:strVal val="visible"/>
                                      </p:to>
                                    </p:set>
                                    <p:anim calcmode="lin" valueType="num">
                                      <p:cBhvr>
                                        <p:cTn id="29" dur="1000" fill="hold"/>
                                        <p:tgtEl>
                                          <p:spTgt spid="61447"/>
                                        </p:tgtEl>
                                        <p:attrNameLst>
                                          <p:attrName>ppt_w</p:attrName>
                                        </p:attrNameLst>
                                      </p:cBhvr>
                                      <p:tavLst>
                                        <p:tav tm="0">
                                          <p:val>
                                            <p:fltVal val="0"/>
                                          </p:val>
                                        </p:tav>
                                        <p:tav tm="100000">
                                          <p:val>
                                            <p:strVal val="#ppt_w"/>
                                          </p:val>
                                        </p:tav>
                                      </p:tavLst>
                                    </p:anim>
                                    <p:anim calcmode="lin" valueType="num">
                                      <p:cBhvr>
                                        <p:cTn id="30" dur="1000" fill="hold"/>
                                        <p:tgtEl>
                                          <p:spTgt spid="61447"/>
                                        </p:tgtEl>
                                        <p:attrNameLst>
                                          <p:attrName>ppt_h</p:attrName>
                                        </p:attrNameLst>
                                      </p:cBhvr>
                                      <p:tavLst>
                                        <p:tav tm="0">
                                          <p:val>
                                            <p:fltVal val="0"/>
                                          </p:val>
                                        </p:tav>
                                        <p:tav tm="100000">
                                          <p:val>
                                            <p:strVal val="#ppt_h"/>
                                          </p:val>
                                        </p:tav>
                                      </p:tavLst>
                                    </p:anim>
                                    <p:anim calcmode="lin" valueType="num">
                                      <p:cBhvr>
                                        <p:cTn id="31" dur="1000" fill="hold"/>
                                        <p:tgtEl>
                                          <p:spTgt spid="61447"/>
                                        </p:tgtEl>
                                        <p:attrNameLst>
                                          <p:attrName>style.rotation</p:attrName>
                                        </p:attrNameLst>
                                      </p:cBhvr>
                                      <p:tavLst>
                                        <p:tav tm="0">
                                          <p:val>
                                            <p:fltVal val="90"/>
                                          </p:val>
                                        </p:tav>
                                        <p:tav tm="100000">
                                          <p:val>
                                            <p:fltVal val="0"/>
                                          </p:val>
                                        </p:tav>
                                      </p:tavLst>
                                    </p:anim>
                                    <p:animEffect transition="in" filter="fade">
                                      <p:cBhvr>
                                        <p:cTn id="32" dur="1000"/>
                                        <p:tgtEl>
                                          <p:spTgt spid="61447"/>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Scale>
                                      <p:cBhvr>
                                        <p:cTn id="3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6"/>
                                        </p:tgtEl>
                                        <p:attrNameLst>
                                          <p:attrName>ppt_x</p:attrName>
                                          <p:attrName>ppt_y</p:attrName>
                                        </p:attrNameLst>
                                      </p:cBhvr>
                                    </p:animMotion>
                                    <p:animEffect transition="in" filter="fade">
                                      <p:cBhvr>
                                        <p:cTn id="39" dur="1000"/>
                                        <p:tgtEl>
                                          <p:spTgt spid="16"/>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Scale>
                                      <p:cBhvr>
                                        <p:cTn id="4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7"/>
                                        </p:tgtEl>
                                        <p:attrNameLst>
                                          <p:attrName>ppt_x</p:attrName>
                                          <p:attrName>ppt_y</p:attrName>
                                        </p:attrNameLst>
                                      </p:cBhvr>
                                    </p:animMotion>
                                    <p:animEffect transition="in" filter="fade">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Scale>
                                      <p:cBhvr>
                                        <p:cTn id="4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9"/>
                                        </p:tgtEl>
                                        <p:attrNameLst>
                                          <p:attrName>ppt_x</p:attrName>
                                          <p:attrName>ppt_y</p:attrName>
                                        </p:attrNameLst>
                                      </p:cBhvr>
                                    </p:animMotion>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4000" b="1" dirty="0" smtClean="0">
                <a:latin typeface="Times New Roman" pitchFamily="18" charset="0"/>
                <a:cs typeface="Times New Roman" pitchFamily="18" charset="0"/>
              </a:rPr>
              <a:t>SINTONIA CONTROL DE FLUJO MAESTRO</a:t>
            </a:r>
            <a:endParaRPr lang="es-ES" sz="4000" b="1" dirty="0">
              <a:latin typeface="Times New Roman" pitchFamily="18" charset="0"/>
              <a:cs typeface="Times New Roman" pitchFamily="18" charset="0"/>
            </a:endParaRPr>
          </a:p>
        </p:txBody>
      </p:sp>
      <p:pic>
        <p:nvPicPr>
          <p:cNvPr id="4" name="3 Marcador de contenido" descr="bump test nivel.jpg"/>
          <p:cNvPicPr>
            <a:picLocks noGrp="1"/>
          </p:cNvPicPr>
          <p:nvPr>
            <p:ph idx="1"/>
          </p:nvPr>
        </p:nvPicPr>
        <p:blipFill>
          <a:blip r:embed="rId3" cstate="print"/>
          <a:stretch>
            <a:fillRect/>
          </a:stretch>
        </p:blipFill>
        <p:spPr>
          <a:xfrm>
            <a:off x="214282" y="1928802"/>
            <a:ext cx="6429420" cy="4143404"/>
          </a:xfrm>
          <a:prstGeom prst="rect">
            <a:avLst/>
          </a:prstGeom>
        </p:spPr>
      </p:pic>
      <p:sp>
        <p:nvSpPr>
          <p:cNvPr id="8" name="7 CuadroTexto"/>
          <p:cNvSpPr txBox="1"/>
          <p:nvPr/>
        </p:nvSpPr>
        <p:spPr>
          <a:xfrm>
            <a:off x="785786" y="5000636"/>
            <a:ext cx="1357322"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NIVEL TANQUE ALCALIZADO</a:t>
            </a:r>
            <a:endParaRPr lang="es-ES" sz="1200" dirty="0">
              <a:latin typeface="Times New Roman" pitchFamily="18" charset="0"/>
              <a:cs typeface="Times New Roman" pitchFamily="18" charset="0"/>
            </a:endParaRPr>
          </a:p>
        </p:txBody>
      </p:sp>
      <p:sp>
        <p:nvSpPr>
          <p:cNvPr id="9" name="8 Flecha derecha"/>
          <p:cNvSpPr/>
          <p:nvPr/>
        </p:nvSpPr>
        <p:spPr>
          <a:xfrm rot="17766962">
            <a:off x="1261835" y="4699526"/>
            <a:ext cx="46558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0" name="9 CuadroTexto"/>
          <p:cNvSpPr txBox="1"/>
          <p:nvPr/>
        </p:nvSpPr>
        <p:spPr>
          <a:xfrm>
            <a:off x="3143240" y="4857760"/>
            <a:ext cx="114300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FLUJO DESCARGA</a:t>
            </a:r>
            <a:endParaRPr lang="es-ES" sz="1200" dirty="0">
              <a:latin typeface="Times New Roman" pitchFamily="18" charset="0"/>
              <a:cs typeface="Times New Roman" pitchFamily="18" charset="0"/>
            </a:endParaRPr>
          </a:p>
        </p:txBody>
      </p:sp>
      <p:sp>
        <p:nvSpPr>
          <p:cNvPr id="11" name="10 Flecha derecha"/>
          <p:cNvSpPr/>
          <p:nvPr/>
        </p:nvSpPr>
        <p:spPr>
          <a:xfrm rot="17766962">
            <a:off x="3619289" y="4556650"/>
            <a:ext cx="46558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2" name="11 CuadroTexto"/>
          <p:cNvSpPr txBox="1"/>
          <p:nvPr/>
        </p:nvSpPr>
        <p:spPr>
          <a:xfrm>
            <a:off x="2714612" y="3286124"/>
            <a:ext cx="114300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FLUJO DESCARGA</a:t>
            </a:r>
            <a:endParaRPr lang="es-ES" sz="1200" dirty="0">
              <a:latin typeface="Times New Roman" pitchFamily="18" charset="0"/>
              <a:cs typeface="Times New Roman" pitchFamily="18" charset="0"/>
            </a:endParaRPr>
          </a:p>
        </p:txBody>
      </p:sp>
      <p:sp>
        <p:nvSpPr>
          <p:cNvPr id="13" name="12 Flecha derecha"/>
          <p:cNvSpPr/>
          <p:nvPr/>
        </p:nvSpPr>
        <p:spPr>
          <a:xfrm rot="4145611">
            <a:off x="2777313" y="3863671"/>
            <a:ext cx="67225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4" name="13 CuadroTexto"/>
          <p:cNvSpPr txBox="1"/>
          <p:nvPr/>
        </p:nvSpPr>
        <p:spPr>
          <a:xfrm>
            <a:off x="6357950" y="3571876"/>
            <a:ext cx="1500198"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LAMBDA TUNING</a:t>
            </a:r>
            <a:endParaRPr lang="es-ES" sz="1200" dirty="0">
              <a:latin typeface="Times New Roman" pitchFamily="18" charset="0"/>
              <a:cs typeface="Times New Roman" pitchFamily="18" charset="0"/>
            </a:endParaRPr>
          </a:p>
        </p:txBody>
      </p:sp>
      <p:pic>
        <p:nvPicPr>
          <p:cNvPr id="38918" name="Picture 6"/>
          <p:cNvPicPr>
            <a:picLocks noChangeAspect="1" noChangeArrowheads="1"/>
          </p:cNvPicPr>
          <p:nvPr/>
        </p:nvPicPr>
        <p:blipFill>
          <a:blip r:embed="rId4" cstate="print"/>
          <a:srcRect/>
          <a:stretch>
            <a:fillRect/>
          </a:stretch>
        </p:blipFill>
        <p:spPr bwMode="auto">
          <a:xfrm>
            <a:off x="5695976" y="4143380"/>
            <a:ext cx="2590800" cy="1990725"/>
          </a:xfrm>
          <a:prstGeom prst="rect">
            <a:avLst/>
          </a:prstGeom>
          <a:ln>
            <a:noFill/>
          </a:ln>
          <a:effectLst>
            <a:outerShdw blurRad="292100" dist="139700" dir="2700000" algn="tl" rotWithShape="0">
              <a:srgbClr val="333333">
                <a:alpha val="65000"/>
              </a:srgbClr>
            </a:outerShdw>
          </a:effectLst>
        </p:spPr>
      </p:pic>
      <p:sp>
        <p:nvSpPr>
          <p:cNvPr id="16" name="15 Flecha curvada hacia la izquierda"/>
          <p:cNvSpPr/>
          <p:nvPr/>
        </p:nvSpPr>
        <p:spPr>
          <a:xfrm>
            <a:off x="7929586" y="3590926"/>
            <a:ext cx="928694" cy="2071702"/>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20" name="19 Flecha derecha"/>
          <p:cNvSpPr/>
          <p:nvPr/>
        </p:nvSpPr>
        <p:spPr>
          <a:xfrm rot="1265546">
            <a:off x="4512788" y="4343410"/>
            <a:ext cx="1214734" cy="55362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pic>
        <p:nvPicPr>
          <p:cNvPr id="38919" name="Picture 7"/>
          <p:cNvPicPr>
            <a:picLocks noChangeAspect="1" noChangeArrowheads="1"/>
          </p:cNvPicPr>
          <p:nvPr/>
        </p:nvPicPr>
        <p:blipFill>
          <a:blip r:embed="rId5" cstate="print"/>
          <a:srcRect/>
          <a:stretch>
            <a:fillRect/>
          </a:stretch>
        </p:blipFill>
        <p:spPr bwMode="auto">
          <a:xfrm>
            <a:off x="5000628" y="1385873"/>
            <a:ext cx="3571875" cy="1800225"/>
          </a:xfrm>
          <a:prstGeom prst="rect">
            <a:avLst/>
          </a:prstGeom>
          <a:ln>
            <a:noFill/>
          </a:ln>
          <a:effectLst>
            <a:outerShdw blurRad="292100" dist="139700" dir="2700000" algn="tl" rotWithShape="0">
              <a:srgbClr val="333333">
                <a:alpha val="65000"/>
              </a:srgbClr>
            </a:outerShdw>
          </a:effectLst>
        </p:spPr>
      </p:pic>
      <p:sp>
        <p:nvSpPr>
          <p:cNvPr id="17" name="16 Flecha curvada hacia arriba"/>
          <p:cNvSpPr/>
          <p:nvPr/>
        </p:nvSpPr>
        <p:spPr>
          <a:xfrm rot="5400000">
            <a:off x="5636424" y="3178972"/>
            <a:ext cx="857262" cy="500066"/>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strVal val="#ppt_w*0.05"/>
                                          </p:val>
                                        </p:tav>
                                        <p:tav tm="100000">
                                          <p:val>
                                            <p:strVal val="#ppt_w"/>
                                          </p:val>
                                        </p:tav>
                                      </p:tavLst>
                                    </p:anim>
                                    <p:anim calcmode="lin" valueType="num">
                                      <p:cBhvr>
                                        <p:cTn id="8" dur="500" fill="hold"/>
                                        <p:tgtEl>
                                          <p:spTgt spid="38918"/>
                                        </p:tgtEl>
                                        <p:attrNameLst>
                                          <p:attrName>ppt_h</p:attrName>
                                        </p:attrNameLst>
                                      </p:cBhvr>
                                      <p:tavLst>
                                        <p:tav tm="0">
                                          <p:val>
                                            <p:strVal val="#ppt_h"/>
                                          </p:val>
                                        </p:tav>
                                        <p:tav tm="100000">
                                          <p:val>
                                            <p:strVal val="#ppt_h"/>
                                          </p:val>
                                        </p:tav>
                                      </p:tavLst>
                                    </p:anim>
                                    <p:anim calcmode="lin" valueType="num">
                                      <p:cBhvr>
                                        <p:cTn id="9" dur="500" fill="hold"/>
                                        <p:tgtEl>
                                          <p:spTgt spid="38918"/>
                                        </p:tgtEl>
                                        <p:attrNameLst>
                                          <p:attrName>ppt_x</p:attrName>
                                        </p:attrNameLst>
                                      </p:cBhvr>
                                      <p:tavLst>
                                        <p:tav tm="0">
                                          <p:val>
                                            <p:strVal val="#ppt_x-.2"/>
                                          </p:val>
                                        </p:tav>
                                        <p:tav tm="100000">
                                          <p:val>
                                            <p:strVal val="#ppt_x"/>
                                          </p:val>
                                        </p:tav>
                                      </p:tavLst>
                                    </p:anim>
                                    <p:anim calcmode="lin" valueType="num">
                                      <p:cBhvr>
                                        <p:cTn id="10" dur="500" fill="hold"/>
                                        <p:tgtEl>
                                          <p:spTgt spid="38918"/>
                                        </p:tgtEl>
                                        <p:attrNameLst>
                                          <p:attrName>ppt_y</p:attrName>
                                        </p:attrNameLst>
                                      </p:cBhvr>
                                      <p:tavLst>
                                        <p:tav tm="0">
                                          <p:val>
                                            <p:strVal val="#ppt_y"/>
                                          </p:val>
                                        </p:tav>
                                        <p:tav tm="100000">
                                          <p:val>
                                            <p:strVal val="#ppt_y"/>
                                          </p:val>
                                        </p:tav>
                                      </p:tavLst>
                                    </p:anim>
                                    <p:animEffect transition="in" filter="fade">
                                      <p:cBhvr>
                                        <p:cTn id="11" dur="500"/>
                                        <p:tgtEl>
                                          <p:spTgt spid="3891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ppt_w*0.05"/>
                                          </p:val>
                                        </p:tav>
                                        <p:tav tm="100000">
                                          <p:val>
                                            <p:strVal val="#ppt_w"/>
                                          </p:val>
                                        </p:tav>
                                      </p:tavLst>
                                    </p:anim>
                                    <p:anim calcmode="lin" valueType="num">
                                      <p:cBhvr>
                                        <p:cTn id="15" dur="500" fill="hold"/>
                                        <p:tgtEl>
                                          <p:spTgt spid="20"/>
                                        </p:tgtEl>
                                        <p:attrNameLst>
                                          <p:attrName>ppt_h</p:attrName>
                                        </p:attrNameLst>
                                      </p:cBhvr>
                                      <p:tavLst>
                                        <p:tav tm="0">
                                          <p:val>
                                            <p:strVal val="#ppt_h"/>
                                          </p:val>
                                        </p:tav>
                                        <p:tav tm="100000">
                                          <p:val>
                                            <p:strVal val="#ppt_h"/>
                                          </p:val>
                                        </p:tav>
                                      </p:tavLst>
                                    </p:anim>
                                    <p:anim calcmode="lin" valueType="num">
                                      <p:cBhvr>
                                        <p:cTn id="16" dur="500" fill="hold"/>
                                        <p:tgtEl>
                                          <p:spTgt spid="20"/>
                                        </p:tgtEl>
                                        <p:attrNameLst>
                                          <p:attrName>ppt_x</p:attrName>
                                        </p:attrNameLst>
                                      </p:cBhvr>
                                      <p:tavLst>
                                        <p:tav tm="0">
                                          <p:val>
                                            <p:strVal val="#ppt_x-.2"/>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8919"/>
                                        </p:tgtEl>
                                        <p:attrNameLst>
                                          <p:attrName>style.visibility</p:attrName>
                                        </p:attrNameLst>
                                      </p:cBhvr>
                                      <p:to>
                                        <p:strVal val="visible"/>
                                      </p:to>
                                    </p:set>
                                    <p:anim calcmode="lin" valueType="num">
                                      <p:cBhvr>
                                        <p:cTn id="23" dur="1000" fill="hold"/>
                                        <p:tgtEl>
                                          <p:spTgt spid="38919"/>
                                        </p:tgtEl>
                                        <p:attrNameLst>
                                          <p:attrName>ppt_w</p:attrName>
                                        </p:attrNameLst>
                                      </p:cBhvr>
                                      <p:tavLst>
                                        <p:tav tm="0">
                                          <p:val>
                                            <p:fltVal val="0"/>
                                          </p:val>
                                        </p:tav>
                                        <p:tav tm="100000">
                                          <p:val>
                                            <p:strVal val="#ppt_w"/>
                                          </p:val>
                                        </p:tav>
                                      </p:tavLst>
                                    </p:anim>
                                    <p:anim calcmode="lin" valueType="num">
                                      <p:cBhvr>
                                        <p:cTn id="24" dur="1000" fill="hold"/>
                                        <p:tgtEl>
                                          <p:spTgt spid="38919"/>
                                        </p:tgtEl>
                                        <p:attrNameLst>
                                          <p:attrName>ppt_h</p:attrName>
                                        </p:attrNameLst>
                                      </p:cBhvr>
                                      <p:tavLst>
                                        <p:tav tm="0">
                                          <p:val>
                                            <p:fltVal val="0"/>
                                          </p:val>
                                        </p:tav>
                                        <p:tav tm="100000">
                                          <p:val>
                                            <p:strVal val="#ppt_h"/>
                                          </p:val>
                                        </p:tav>
                                      </p:tavLst>
                                    </p:anim>
                                    <p:anim calcmode="lin" valueType="num">
                                      <p:cBhvr>
                                        <p:cTn id="25" dur="1000" fill="hold"/>
                                        <p:tgtEl>
                                          <p:spTgt spid="38919"/>
                                        </p:tgtEl>
                                        <p:attrNameLst>
                                          <p:attrName>style.rotation</p:attrName>
                                        </p:attrNameLst>
                                      </p:cBhvr>
                                      <p:tavLst>
                                        <p:tav tm="0">
                                          <p:val>
                                            <p:fltVal val="90"/>
                                          </p:val>
                                        </p:tav>
                                        <p:tav tm="100000">
                                          <p:val>
                                            <p:fltVal val="0"/>
                                          </p:val>
                                        </p:tav>
                                      </p:tavLst>
                                    </p:anim>
                                    <p:animEffect transition="in" filter="fade">
                                      <p:cBhvr>
                                        <p:cTn id="26" dur="1000"/>
                                        <p:tgtEl>
                                          <p:spTgt spid="38919"/>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
                                        <p:tgtEl>
                                          <p:spTgt spid="14"/>
                                        </p:tgtEl>
                                      </p:cBhvr>
                                    </p:animEffect>
                                    <p:anim calcmode="lin" valueType="num">
                                      <p:cBhvr>
                                        <p:cTn id="32" dur="400" fill="hold"/>
                                        <p:tgtEl>
                                          <p:spTgt spid="14"/>
                                        </p:tgtEl>
                                        <p:attrNameLst>
                                          <p:attrName>ppt_x</p:attrName>
                                        </p:attrNameLst>
                                      </p:cBhvr>
                                      <p:tavLst>
                                        <p:tav tm="0">
                                          <p:val>
                                            <p:strVal val="#ppt_x"/>
                                          </p:val>
                                        </p:tav>
                                        <p:tav tm="100000">
                                          <p:val>
                                            <p:strVal val="#ppt_x"/>
                                          </p:val>
                                        </p:tav>
                                      </p:tavLst>
                                    </p:anim>
                                    <p:anim calcmode="lin" valueType="num">
                                      <p:cBhvr>
                                        <p:cTn id="33" dur="400" fill="hold"/>
                                        <p:tgtEl>
                                          <p:spTgt spid="14"/>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
                                        <p:tgtEl>
                                          <p:spTgt spid="16"/>
                                        </p:tgtEl>
                                      </p:cBhvr>
                                    </p:animEffect>
                                    <p:anim calcmode="lin" valueType="num">
                                      <p:cBhvr>
                                        <p:cTn id="39" dur="400" fill="hold"/>
                                        <p:tgtEl>
                                          <p:spTgt spid="16"/>
                                        </p:tgtEl>
                                        <p:attrNameLst>
                                          <p:attrName>ppt_x</p:attrName>
                                        </p:attrNameLst>
                                      </p:cBhvr>
                                      <p:tavLst>
                                        <p:tav tm="0">
                                          <p:val>
                                            <p:strVal val="#ppt_x"/>
                                          </p:val>
                                        </p:tav>
                                        <p:tav tm="100000">
                                          <p:val>
                                            <p:strVal val="#ppt_x"/>
                                          </p:val>
                                        </p:tav>
                                      </p:tavLst>
                                    </p:anim>
                                    <p:anim calcmode="lin" valueType="num">
                                      <p:cBhvr>
                                        <p:cTn id="40" dur="400" fill="hold"/>
                                        <p:tgtEl>
                                          <p:spTgt spid="1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3" presetID="43"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
                                        <p:tgtEl>
                                          <p:spTgt spid="17"/>
                                        </p:tgtEl>
                                      </p:cBhvr>
                                    </p:animEffect>
                                    <p:anim calcmode="lin" valueType="num">
                                      <p:cBhvr>
                                        <p:cTn id="46" dur="400" fill="hold"/>
                                        <p:tgtEl>
                                          <p:spTgt spid="17"/>
                                        </p:tgtEl>
                                        <p:attrNameLst>
                                          <p:attrName>ppt_x</p:attrName>
                                        </p:attrNameLst>
                                      </p:cBhvr>
                                      <p:tavLst>
                                        <p:tav tm="0">
                                          <p:val>
                                            <p:strVal val="#ppt_x"/>
                                          </p:val>
                                        </p:tav>
                                        <p:tav tm="100000">
                                          <p:val>
                                            <p:strVal val="#ppt_x"/>
                                          </p:val>
                                        </p:tav>
                                      </p:tavLst>
                                    </p:anim>
                                    <p:anim calcmode="lin" valueType="num">
                                      <p:cBhvr>
                                        <p:cTn id="47" dur="400" fill="hold"/>
                                        <p:tgtEl>
                                          <p:spTgt spid="17"/>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53210"/>
          </a:xfrm>
        </p:spPr>
        <p:txBody>
          <a:bodyPr>
            <a:normAutofit fontScale="90000"/>
          </a:bodyPr>
          <a:lstStyle/>
          <a:p>
            <a:r>
              <a:rPr lang="es-SV" dirty="0" smtClean="0">
                <a:latin typeface="Times New Roman" pitchFamily="18" charset="0"/>
                <a:cs typeface="Times New Roman" pitchFamily="18" charset="0"/>
              </a:rPr>
              <a:t>Tiempo de arresto</a:t>
            </a:r>
            <a:endParaRPr lang="es-ES" dirty="0">
              <a:latin typeface="Times New Roman" pitchFamily="18" charset="0"/>
              <a:cs typeface="Times New Roman" pitchFamily="18" charset="0"/>
            </a:endParaRPr>
          </a:p>
        </p:txBody>
      </p:sp>
      <p:pic>
        <p:nvPicPr>
          <p:cNvPr id="5" name="Picture 2" descr="C:\Documents and Settings\MA058\Escritorio\imagenes\tiempo de arresto.bmp"/>
          <p:cNvPicPr>
            <a:picLocks noGrp="1" noChangeAspect="1" noChangeArrowheads="1"/>
          </p:cNvPicPr>
          <p:nvPr>
            <p:ph idx="1"/>
          </p:nvPr>
        </p:nvPicPr>
        <p:blipFill>
          <a:blip r:embed="rId3" cstate="print"/>
          <a:srcRect/>
          <a:stretch>
            <a:fillRect/>
          </a:stretch>
        </p:blipFill>
        <p:spPr bwMode="auto">
          <a:xfrm>
            <a:off x="785786" y="1643050"/>
            <a:ext cx="7658153" cy="4786346"/>
          </a:xfrm>
          <a:prstGeom prst="rect">
            <a:avLst/>
          </a:prstGeom>
          <a:noFill/>
        </p:spPr>
      </p:pic>
      <p:sp>
        <p:nvSpPr>
          <p:cNvPr id="6" name="5 CuadroTexto"/>
          <p:cNvSpPr txBox="1"/>
          <p:nvPr/>
        </p:nvSpPr>
        <p:spPr>
          <a:xfrm>
            <a:off x="2857488" y="4253219"/>
            <a:ext cx="1000132"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TIEMPO DE ARRESTO</a:t>
            </a:r>
            <a:endParaRPr lang="es-ES" sz="1200" dirty="0">
              <a:latin typeface="Times New Roman" pitchFamily="18" charset="0"/>
              <a:cs typeface="Times New Roman" pitchFamily="18" charset="0"/>
            </a:endParaRPr>
          </a:p>
        </p:txBody>
      </p:sp>
      <p:sp>
        <p:nvSpPr>
          <p:cNvPr id="8" name="7 Flecha izquierda y derecha"/>
          <p:cNvSpPr/>
          <p:nvPr/>
        </p:nvSpPr>
        <p:spPr>
          <a:xfrm>
            <a:off x="2928926" y="4038905"/>
            <a:ext cx="571504" cy="171452"/>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Elipse"/>
          <p:cNvSpPr/>
          <p:nvPr/>
        </p:nvSpPr>
        <p:spPr>
          <a:xfrm>
            <a:off x="2786050" y="3286124"/>
            <a:ext cx="785818" cy="71438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strVal val="#ppt_w*0.05"/>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anim calcmode="lin" valueType="num">
                                      <p:cBhvr>
                                        <p:cTn id="27" dur="500" fill="hold"/>
                                        <p:tgtEl>
                                          <p:spTgt spid="13"/>
                                        </p:tgtEl>
                                        <p:attrNameLst>
                                          <p:attrName>ppt_x</p:attrName>
                                        </p:attrNameLst>
                                      </p:cBhvr>
                                      <p:tavLst>
                                        <p:tav tm="0">
                                          <p:val>
                                            <p:strVal val="#ppt_x-.2"/>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472518" cy="1143000"/>
          </a:xfrm>
        </p:spPr>
        <p:txBody>
          <a:bodyPr>
            <a:noAutofit/>
          </a:bodyPr>
          <a:lstStyle/>
          <a:p>
            <a:r>
              <a:rPr lang="es-SV" sz="4000" b="1" dirty="0" smtClean="0">
                <a:latin typeface="Times New Roman" pitchFamily="18" charset="0"/>
                <a:cs typeface="Times New Roman" pitchFamily="18" charset="0"/>
              </a:rPr>
              <a:t>RESPUESTA ANTE UN DISTURBIO DEL MODELO SELECCIONADO</a:t>
            </a:r>
            <a:endParaRPr lang="es-ES" sz="4000" b="1" dirty="0">
              <a:latin typeface="Times New Roman" pitchFamily="18" charset="0"/>
              <a:cs typeface="Times New Roman" pitchFamily="18" charset="0"/>
            </a:endParaRPr>
          </a:p>
        </p:txBody>
      </p:sp>
      <p:pic>
        <p:nvPicPr>
          <p:cNvPr id="4" name="3 Marcador de contenido" descr="C:\DOCUME~1\MA058\CONFIG~1\Temp\VMwareDnD\162b4d23\Disturbio con utilizando tanque buffer.bmp"/>
          <p:cNvPicPr>
            <a:picLocks noGrp="1"/>
          </p:cNvPicPr>
          <p:nvPr>
            <p:ph idx="1"/>
          </p:nvPr>
        </p:nvPicPr>
        <p:blipFill>
          <a:blip r:embed="rId3" cstate="print"/>
          <a:srcRect/>
          <a:stretch>
            <a:fillRect/>
          </a:stretch>
        </p:blipFill>
        <p:spPr bwMode="auto">
          <a:xfrm>
            <a:off x="1060450" y="1935163"/>
            <a:ext cx="7023099" cy="4389437"/>
          </a:xfrm>
          <a:prstGeom prst="rect">
            <a:avLst/>
          </a:prstGeom>
          <a:noFill/>
          <a:ln w="9525">
            <a:noFill/>
            <a:miter lim="800000"/>
            <a:headEnd/>
            <a:tailEnd/>
          </a:ln>
        </p:spPr>
      </p:pic>
      <p:sp>
        <p:nvSpPr>
          <p:cNvPr id="5" name="4 Flecha izquierda y derecha"/>
          <p:cNvSpPr/>
          <p:nvPr/>
        </p:nvSpPr>
        <p:spPr>
          <a:xfrm>
            <a:off x="3143240" y="3614738"/>
            <a:ext cx="500066" cy="171452"/>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6" name="5 Flecha izquierda y derecha"/>
          <p:cNvSpPr/>
          <p:nvPr/>
        </p:nvSpPr>
        <p:spPr>
          <a:xfrm>
            <a:off x="3143240" y="3857628"/>
            <a:ext cx="3786214" cy="214314"/>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7" name="6 CuadroTexto"/>
          <p:cNvSpPr txBox="1"/>
          <p:nvPr/>
        </p:nvSpPr>
        <p:spPr>
          <a:xfrm>
            <a:off x="3214678" y="3107435"/>
            <a:ext cx="78581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1651 seg</a:t>
            </a:r>
          </a:p>
          <a:p>
            <a:pPr algn="just"/>
            <a:r>
              <a:rPr lang="es-SV" sz="1200" dirty="0" smtClean="0">
                <a:latin typeface="Times New Roman" pitchFamily="18" charset="0"/>
                <a:cs typeface="Times New Roman" pitchFamily="18" charset="0"/>
              </a:rPr>
              <a:t>28 min</a:t>
            </a:r>
            <a:endParaRPr lang="es-ES" sz="1200" dirty="0">
              <a:latin typeface="Times New Roman" pitchFamily="18" charset="0"/>
              <a:cs typeface="Times New Roman" pitchFamily="18" charset="0"/>
            </a:endParaRPr>
          </a:p>
        </p:txBody>
      </p:sp>
      <p:sp>
        <p:nvSpPr>
          <p:cNvPr id="8" name="7 CuadroTexto"/>
          <p:cNvSpPr txBox="1"/>
          <p:nvPr/>
        </p:nvSpPr>
        <p:spPr>
          <a:xfrm>
            <a:off x="4572000" y="4071942"/>
            <a:ext cx="92869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9906 seg</a:t>
            </a:r>
          </a:p>
          <a:p>
            <a:pPr algn="just"/>
            <a:r>
              <a:rPr lang="es-SV" sz="1200" dirty="0" smtClean="0">
                <a:latin typeface="Times New Roman" pitchFamily="18" charset="0"/>
                <a:cs typeface="Times New Roman" pitchFamily="18" charset="0"/>
              </a:rPr>
              <a:t>168 min</a:t>
            </a:r>
            <a:endParaRPr lang="es-ES" sz="12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descr="img.jpg"/>
          <p:cNvPicPr>
            <a:picLocks noChangeAspect="1"/>
          </p:cNvPicPr>
          <p:nvPr/>
        </p:nvPicPr>
        <p:blipFill>
          <a:blip r:embed="rId3" cstate="print"/>
          <a:stretch>
            <a:fillRect/>
          </a:stretch>
        </p:blipFill>
        <p:spPr>
          <a:xfrm>
            <a:off x="214282" y="2500306"/>
            <a:ext cx="4787745" cy="2882994"/>
          </a:xfrm>
          <a:prstGeom prst="rect">
            <a:avLst/>
          </a:prstGeom>
        </p:spPr>
      </p:pic>
      <p:sp>
        <p:nvSpPr>
          <p:cNvPr id="2" name="1 Título"/>
          <p:cNvSpPr>
            <a:spLocks noGrp="1"/>
          </p:cNvSpPr>
          <p:nvPr>
            <p:ph type="title"/>
          </p:nvPr>
        </p:nvSpPr>
        <p:spPr>
          <a:xfrm>
            <a:off x="457200" y="571480"/>
            <a:ext cx="8472518" cy="1143000"/>
          </a:xfrm>
        </p:spPr>
        <p:txBody>
          <a:bodyPr>
            <a:noAutofit/>
          </a:bodyPr>
          <a:lstStyle/>
          <a:p>
            <a:r>
              <a:rPr lang="es-SV" sz="4000" b="1" dirty="0" smtClean="0">
                <a:latin typeface="Times New Roman" pitchFamily="18" charset="0"/>
                <a:cs typeface="Times New Roman" pitchFamily="18" charset="0"/>
              </a:rPr>
              <a:t>COMPARACION DEL DESEMPEÑO DE LOS CONTROLES</a:t>
            </a:r>
            <a:endParaRPr lang="es-ES" sz="4000"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nvPr>
        </p:nvGraphicFramePr>
        <p:xfrm>
          <a:off x="2357422" y="5000636"/>
          <a:ext cx="5715000" cy="1706880"/>
        </p:xfrm>
        <a:graphic>
          <a:graphicData uri="http://schemas.openxmlformats.org/drawingml/2006/table">
            <a:tbl>
              <a:tblPr/>
              <a:tblGrid>
                <a:gridCol w="1613797"/>
                <a:gridCol w="762424"/>
                <a:gridCol w="810075"/>
                <a:gridCol w="1575675"/>
                <a:gridCol w="953029"/>
              </a:tblGrid>
              <a:tr h="200025">
                <a:tc>
                  <a:txBody>
                    <a:bodyPr/>
                    <a:lstStyle/>
                    <a:p>
                      <a:pPr algn="l" fontAlgn="b"/>
                      <a:endParaRPr lang="es-ES" sz="1100" b="0"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1100" b="1" i="0" u="none" strike="noStrike" dirty="0" smtClean="0">
                          <a:solidFill>
                            <a:srgbClr val="000000"/>
                          </a:solidFill>
                          <a:latin typeface="Calibri"/>
                        </a:rPr>
                        <a:t>Desviación </a:t>
                      </a:r>
                      <a:r>
                        <a:rPr lang="es-ES" sz="1100" b="1" i="0" u="none" strike="noStrike" dirty="0">
                          <a:solidFill>
                            <a:srgbClr val="000000"/>
                          </a:solidFill>
                          <a:latin typeface="Calibri"/>
                        </a:rPr>
                        <a:t>estándar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algn="l" fontAlgn="b"/>
                      <a:endParaRPr lang="es-ES" sz="1100" b="0" i="0" u="none" strike="noStrike">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100" b="1" i="0" u="none" strike="noStrike" dirty="0">
                          <a:solidFill>
                            <a:srgbClr val="000000"/>
                          </a:solidFill>
                          <a:latin typeface="Calibri"/>
                        </a:rPr>
                        <a:t>flujo </a:t>
                      </a:r>
                      <a:r>
                        <a:rPr lang="es-ES" sz="1100" b="1" i="0" u="none" strike="noStrike" dirty="0" smtClean="0">
                          <a:solidFill>
                            <a:srgbClr val="000000"/>
                          </a:solidFill>
                          <a:latin typeface="Calibri"/>
                        </a:rPr>
                        <a:t>desarenado</a:t>
                      </a:r>
                      <a:endParaRPr lang="es-ES"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100" b="1" i="0" u="none" strike="noStrike" dirty="0" smtClean="0">
                          <a:solidFill>
                            <a:srgbClr val="000000"/>
                          </a:solidFill>
                          <a:latin typeface="Calibri"/>
                        </a:rPr>
                        <a:t>flujo </a:t>
                      </a:r>
                      <a:r>
                        <a:rPr lang="es-ES" sz="1100" b="1" i="0" u="none" strike="noStrike" dirty="0">
                          <a:solidFill>
                            <a:srgbClr val="000000"/>
                          </a:solidFill>
                          <a:latin typeface="Calibri"/>
                        </a:rPr>
                        <a:t>filtrado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100" b="1" i="0" u="none" strike="noStrike" dirty="0" smtClean="0">
                          <a:solidFill>
                            <a:srgbClr val="000000"/>
                          </a:solidFill>
                          <a:latin typeface="Calibri"/>
                        </a:rPr>
                        <a:t>nivel </a:t>
                      </a:r>
                      <a:r>
                        <a:rPr lang="es-ES" sz="1100" b="1" i="0" u="none" strike="noStrike" dirty="0">
                          <a:solidFill>
                            <a:srgbClr val="000000"/>
                          </a:solidFill>
                          <a:latin typeface="Calibri"/>
                        </a:rPr>
                        <a:t>alcalizado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100" b="1" i="0" u="none" strike="noStrike" dirty="0" smtClean="0">
                          <a:solidFill>
                            <a:srgbClr val="000000"/>
                          </a:solidFill>
                          <a:latin typeface="Calibri"/>
                        </a:rPr>
                        <a:t>flujo </a:t>
                      </a:r>
                      <a:r>
                        <a:rPr lang="es-ES" sz="1100" b="1" i="0" u="none" strike="noStrike" dirty="0">
                          <a:solidFill>
                            <a:srgbClr val="000000"/>
                          </a:solidFill>
                          <a:latin typeface="Calibri"/>
                        </a:rPr>
                        <a:t>alcalizado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390525">
                <a:tc>
                  <a:txBody>
                    <a:bodyPr/>
                    <a:lstStyle/>
                    <a:p>
                      <a:pPr algn="l" fontAlgn="b"/>
                      <a:r>
                        <a:rPr lang="es-ES" sz="1100" b="0" i="0" u="none" strike="noStrike" dirty="0" smtClean="0">
                          <a:solidFill>
                            <a:srgbClr val="000000"/>
                          </a:solidFill>
                          <a:latin typeface="Calibri"/>
                        </a:rPr>
                        <a:t>  variabilidad </a:t>
                      </a:r>
                      <a:r>
                        <a:rPr lang="es-ES" sz="1100" b="0" i="0" u="none" strike="noStrike" dirty="0">
                          <a:solidFill>
                            <a:srgbClr val="000000"/>
                          </a:solidFill>
                          <a:latin typeface="Calibri"/>
                        </a:rPr>
                        <a:t>antes del</a:t>
                      </a:r>
                      <a:br>
                        <a:rPr lang="es-ES" sz="1100" b="0" i="0" u="none" strike="noStrike" dirty="0">
                          <a:solidFill>
                            <a:srgbClr val="000000"/>
                          </a:solidFill>
                          <a:latin typeface="Calibri"/>
                        </a:rPr>
                      </a:br>
                      <a:r>
                        <a:rPr lang="es-ES" sz="1100" b="0" i="0" u="none" strike="noStrike" dirty="0" smtClean="0">
                          <a:solidFill>
                            <a:srgbClr val="000000"/>
                          </a:solidFill>
                          <a:latin typeface="Calibri"/>
                        </a:rPr>
                        <a:t>  control </a:t>
                      </a:r>
                      <a:r>
                        <a:rPr lang="es-ES" sz="1100" b="0" i="0" u="none" strike="noStrike" dirty="0">
                          <a:solidFill>
                            <a:srgbClr val="000000"/>
                          </a:solidFill>
                          <a:latin typeface="Calibri"/>
                        </a:rPr>
                        <a:t>en cascada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64.3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6.67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84.58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b"/>
                      <a:r>
                        <a:rPr lang="es-ES" sz="1100" b="0" i="0" u="none" strike="noStrike" dirty="0" smtClean="0">
                          <a:solidFill>
                            <a:srgbClr val="000000"/>
                          </a:solidFill>
                          <a:latin typeface="Calibri"/>
                        </a:rPr>
                        <a:t>  variabilidad </a:t>
                      </a:r>
                      <a:r>
                        <a:rPr lang="es-ES" sz="1100" b="0" i="0" u="none" strike="noStrike" dirty="0">
                          <a:solidFill>
                            <a:srgbClr val="000000"/>
                          </a:solidFill>
                          <a:latin typeface="Calibri"/>
                        </a:rPr>
                        <a:t>con el control</a:t>
                      </a:r>
                      <a:br>
                        <a:rPr lang="es-ES" sz="1100" b="0" i="0" u="none" strike="noStrike" dirty="0">
                          <a:solidFill>
                            <a:srgbClr val="000000"/>
                          </a:solidFill>
                          <a:latin typeface="Calibri"/>
                        </a:rPr>
                      </a:br>
                      <a:r>
                        <a:rPr lang="es-ES" sz="1100" b="0" i="0" u="none" strike="noStrike" dirty="0" smtClean="0">
                          <a:solidFill>
                            <a:srgbClr val="000000"/>
                          </a:solidFill>
                          <a:latin typeface="Calibri"/>
                        </a:rPr>
                        <a:t>  en </a:t>
                      </a:r>
                      <a:r>
                        <a:rPr lang="es-ES" sz="1100" b="0" i="0" u="none" strike="noStrike" dirty="0">
                          <a:solidFill>
                            <a:srgbClr val="000000"/>
                          </a:solidFill>
                          <a:latin typeface="Calibri"/>
                        </a:rPr>
                        <a:t>cascada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97.04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35.45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10.15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smtClean="0">
                          <a:solidFill>
                            <a:srgbClr val="000000"/>
                          </a:solidFill>
                          <a:latin typeface="Calibri"/>
                        </a:rPr>
                        <a:t>65.06</a:t>
                      </a:r>
                      <a:endParaRPr lang="es-ES" sz="11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algn="l" fontAlgn="b"/>
                      <a:endParaRPr lang="es-ES"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S" sz="1100" b="0" i="0" u="none" strike="noStrike">
                        <a:solidFill>
                          <a:srgbClr val="000000"/>
                        </a:solidFill>
                        <a:latin typeface="Calibri"/>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100" b="0" i="0" u="none" strike="noStrike" dirty="0" smtClean="0">
                          <a:solidFill>
                            <a:srgbClr val="000000"/>
                          </a:solidFill>
                          <a:latin typeface="Calibri"/>
                        </a:rPr>
                        <a:t>  reducción </a:t>
                      </a:r>
                      <a:r>
                        <a:rPr lang="es-ES" sz="1100" b="0" i="0" u="none" strike="noStrike" dirty="0">
                          <a:solidFill>
                            <a:srgbClr val="000000"/>
                          </a:solidFill>
                          <a:latin typeface="Calibri"/>
                        </a:rPr>
                        <a:t>de variabilidad</a:t>
                      </a:r>
                      <a:br>
                        <a:rPr lang="es-ES" sz="1100" b="0" i="0" u="none" strike="noStrike" dirty="0">
                          <a:solidFill>
                            <a:srgbClr val="000000"/>
                          </a:solidFill>
                          <a:latin typeface="Calibri"/>
                        </a:rPr>
                      </a:br>
                      <a:r>
                        <a:rPr lang="es-ES" sz="1100" b="0" i="0" u="none" strike="noStrike" dirty="0" smtClean="0">
                          <a:solidFill>
                            <a:srgbClr val="000000"/>
                          </a:solidFill>
                          <a:latin typeface="Calibri"/>
                        </a:rPr>
                        <a:t>  de </a:t>
                      </a:r>
                      <a:r>
                        <a:rPr lang="es-ES" sz="1100" b="0" i="0" u="none" strike="noStrike" dirty="0">
                          <a:solidFill>
                            <a:srgbClr val="000000"/>
                          </a:solidFill>
                          <a:latin typeface="Calibri"/>
                        </a:rPr>
                        <a:t>flujo alcalizado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SV" sz="1100" b="0" i="0" u="none" strike="noStrike" dirty="0" smtClean="0">
                          <a:solidFill>
                            <a:srgbClr val="000000"/>
                          </a:solidFill>
                          <a:latin typeface="Calibri"/>
                        </a:rPr>
                        <a:t>23.08</a:t>
                      </a:r>
                      <a:endParaRPr lang="es-ES" sz="11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2 Imagen" descr="control en cascada.jpg"/>
          <p:cNvPicPr>
            <a:picLocks noChangeAspect="1"/>
          </p:cNvPicPr>
          <p:nvPr/>
        </p:nvPicPr>
        <p:blipFill>
          <a:blip r:embed="rId4" cstate="print"/>
          <a:stretch>
            <a:fillRect/>
          </a:stretch>
        </p:blipFill>
        <p:spPr>
          <a:xfrm>
            <a:off x="4071934" y="1714488"/>
            <a:ext cx="4786346" cy="2890577"/>
          </a:xfrm>
          <a:prstGeom prst="rect">
            <a:avLst/>
          </a:prstGeom>
        </p:spPr>
      </p:pic>
      <p:sp>
        <p:nvSpPr>
          <p:cNvPr id="7" name="6 Flecha doblada"/>
          <p:cNvSpPr/>
          <p:nvPr/>
        </p:nvSpPr>
        <p:spPr>
          <a:xfrm>
            <a:off x="2857488" y="2000240"/>
            <a:ext cx="1214446" cy="1000132"/>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
        <p:nvSpPr>
          <p:cNvPr id="9" name="8 Flecha derecha"/>
          <p:cNvSpPr/>
          <p:nvPr/>
        </p:nvSpPr>
        <p:spPr>
          <a:xfrm rot="5400000">
            <a:off x="7110767" y="4676447"/>
            <a:ext cx="928694" cy="43406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1" name="10 Elipse"/>
          <p:cNvSpPr/>
          <p:nvPr/>
        </p:nvSpPr>
        <p:spPr>
          <a:xfrm>
            <a:off x="7177106" y="6324620"/>
            <a:ext cx="857256" cy="35719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85720" y="2571744"/>
            <a:ext cx="2000264"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CONTROL TRADICIONAL</a:t>
            </a:r>
            <a:endParaRPr lang="es-ES" sz="1200" dirty="0">
              <a:latin typeface="Times New Roman" pitchFamily="18" charset="0"/>
              <a:cs typeface="Times New Roman" pitchFamily="18" charset="0"/>
            </a:endParaRPr>
          </a:p>
        </p:txBody>
      </p:sp>
      <p:sp>
        <p:nvSpPr>
          <p:cNvPr id="13" name="12 CuadroTexto"/>
          <p:cNvSpPr txBox="1"/>
          <p:nvPr/>
        </p:nvSpPr>
        <p:spPr>
          <a:xfrm>
            <a:off x="4143372" y="1785926"/>
            <a:ext cx="164307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s-SV" sz="1200" dirty="0" smtClean="0">
                <a:latin typeface="Times New Roman" pitchFamily="18" charset="0"/>
                <a:cs typeface="Times New Roman" pitchFamily="18" charset="0"/>
              </a:rPr>
              <a:t>NUEVA ESTRATEGIA DE CONTROL</a:t>
            </a:r>
            <a:endParaRPr lang="es-ES" sz="1200" dirty="0">
              <a:latin typeface="Times New Roman" pitchFamily="18" charset="0"/>
              <a:cs typeface="Times New Roman" pitchFamily="18" charset="0"/>
            </a:endParaRPr>
          </a:p>
        </p:txBody>
      </p:sp>
      <p:sp>
        <p:nvSpPr>
          <p:cNvPr id="14" name="13 Elipse"/>
          <p:cNvSpPr/>
          <p:nvPr/>
        </p:nvSpPr>
        <p:spPr>
          <a:xfrm>
            <a:off x="2285984" y="2857496"/>
            <a:ext cx="500066" cy="642942"/>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6786578" y="2143116"/>
            <a:ext cx="500066" cy="642942"/>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iterate type="lt">
                                    <p:tmPct val="5000"/>
                                  </p:iterate>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900" decel="100000" fill="hold"/>
                                        <p:tgtEl>
                                          <p:spTgt spid="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900" decel="100000" fill="hold"/>
                                        <p:tgtEl>
                                          <p:spTgt spid="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8" presetClass="entr" presetSubtype="0" accel="10000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fill="hold"/>
                                        <p:tgtEl>
                                          <p:spTgt spid="11"/>
                                        </p:tgtEl>
                                        <p:attrNameLst>
                                          <p:attrName>ppt_w</p:attrName>
                                        </p:attrNameLst>
                                      </p:cBhvr>
                                      <p:tavLst>
                                        <p:tav tm="0">
                                          <p:val>
                                            <p:strVal val="#ppt_w*2.5"/>
                                          </p:val>
                                        </p:tav>
                                        <p:tav tm="100000">
                                          <p:val>
                                            <p:strVal val="#ppt_w"/>
                                          </p:val>
                                        </p:tav>
                                      </p:tavLst>
                                    </p:anim>
                                    <p:anim calcmode="lin" valueType="num">
                                      <p:cBhvr>
                                        <p:cTn id="90" dur="500" fill="hold"/>
                                        <p:tgtEl>
                                          <p:spTgt spid="11"/>
                                        </p:tgtEl>
                                        <p:attrNameLst>
                                          <p:attrName>ppt_h</p:attrName>
                                        </p:attrNameLst>
                                      </p:cBhvr>
                                      <p:tavLst>
                                        <p:tav tm="0">
                                          <p:val>
                                            <p:strVal val="#ppt_h*0.01"/>
                                          </p:val>
                                        </p:tav>
                                        <p:tav tm="100000">
                                          <p:val>
                                            <p:strVal val="#ppt_h"/>
                                          </p:val>
                                        </p:tav>
                                      </p:tavLst>
                                    </p:anim>
                                    <p:anim calcmode="lin" valueType="num">
                                      <p:cBhvr>
                                        <p:cTn id="91" dur="500" fill="hold"/>
                                        <p:tgtEl>
                                          <p:spTgt spid="11"/>
                                        </p:tgtEl>
                                        <p:attrNameLst>
                                          <p:attrName>ppt_x</p:attrName>
                                        </p:attrNameLst>
                                      </p:cBhvr>
                                      <p:tavLst>
                                        <p:tav tm="0">
                                          <p:val>
                                            <p:strVal val="#ppt_x"/>
                                          </p:val>
                                        </p:tav>
                                        <p:tav tm="100000">
                                          <p:val>
                                            <p:strVal val="#ppt_x"/>
                                          </p:val>
                                        </p:tav>
                                      </p:tavLst>
                                    </p:anim>
                                    <p:anim calcmode="lin" valueType="num">
                                      <p:cBhvr>
                                        <p:cTn id="92" dur="500" fill="hold"/>
                                        <p:tgtEl>
                                          <p:spTgt spid="11"/>
                                        </p:tgtEl>
                                        <p:attrNameLst>
                                          <p:attrName>ppt_y</p:attrName>
                                        </p:attrNameLst>
                                      </p:cBhvr>
                                      <p:tavLst>
                                        <p:tav tm="0">
                                          <p:val>
                                            <p:strVal val="#ppt_h+1"/>
                                          </p:val>
                                        </p:tav>
                                        <p:tav tm="100000">
                                          <p:val>
                                            <p:strVal val="#ppt_y"/>
                                          </p:val>
                                        </p:tav>
                                      </p:tavLst>
                                    </p:anim>
                                    <p:animEffect transition="in" filter="fade">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358246" cy="1143000"/>
          </a:xfrm>
        </p:spPr>
        <p:txBody>
          <a:bodyPr>
            <a:noAutofit/>
          </a:bodyPr>
          <a:lstStyle/>
          <a:p>
            <a:r>
              <a:rPr lang="es-SV" sz="3800" b="1" dirty="0" smtClean="0">
                <a:latin typeface="Times New Roman" pitchFamily="18" charset="0"/>
                <a:cs typeface="Times New Roman" pitchFamily="18" charset="0"/>
              </a:rPr>
              <a:t>EFECTO DE DISTURBIO EN FLUJO ALCALIZADO CONTROL ANTIGUO</a:t>
            </a:r>
            <a:endParaRPr lang="es-ES" sz="3800" b="1" dirty="0">
              <a:latin typeface="Times New Roman" pitchFamily="18" charset="0"/>
              <a:cs typeface="Times New Roman" pitchFamily="18" charset="0"/>
            </a:endParaRPr>
          </a:p>
        </p:txBody>
      </p:sp>
      <p:pic>
        <p:nvPicPr>
          <p:cNvPr id="4" name="1 Imagen" descr="img_1a.jpg"/>
          <p:cNvPicPr>
            <a:picLocks noGrp="1" noChangeAspect="1"/>
          </p:cNvPicPr>
          <p:nvPr>
            <p:ph idx="1"/>
          </p:nvPr>
        </p:nvPicPr>
        <p:blipFill>
          <a:blip r:embed="rId3" cstate="print"/>
          <a:stretch>
            <a:fillRect/>
          </a:stretch>
        </p:blipFill>
        <p:spPr>
          <a:xfrm>
            <a:off x="1250616" y="1935163"/>
            <a:ext cx="6642768" cy="4389437"/>
          </a:xfrm>
          <a:prstGeom prst="rect">
            <a:avLst/>
          </a:prstGeom>
        </p:spPr>
      </p:pic>
      <p:sp>
        <p:nvSpPr>
          <p:cNvPr id="5" name="4 CuadroTexto"/>
          <p:cNvSpPr txBox="1"/>
          <p:nvPr/>
        </p:nvSpPr>
        <p:spPr>
          <a:xfrm>
            <a:off x="3714744" y="2285992"/>
            <a:ext cx="2071702"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DISTURBIO FLUJO DESARENADO = 1335 GPM</a:t>
            </a:r>
            <a:endParaRPr lang="es-ES" sz="1200" dirty="0">
              <a:latin typeface="Times New Roman" pitchFamily="18" charset="0"/>
              <a:cs typeface="Times New Roman" pitchFamily="18" charset="0"/>
            </a:endParaRPr>
          </a:p>
        </p:txBody>
      </p:sp>
      <p:sp>
        <p:nvSpPr>
          <p:cNvPr id="6" name="5 CuadroTexto"/>
          <p:cNvSpPr txBox="1"/>
          <p:nvPr/>
        </p:nvSpPr>
        <p:spPr>
          <a:xfrm>
            <a:off x="4357686" y="3733802"/>
            <a:ext cx="264320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DISTURBIO FLUJO DESARENADO</a:t>
            </a:r>
            <a:endParaRPr lang="es-ES" sz="1200" dirty="0">
              <a:latin typeface="Times New Roman" pitchFamily="18" charset="0"/>
              <a:cs typeface="Times New Roman" pitchFamily="18" charset="0"/>
            </a:endParaRPr>
          </a:p>
        </p:txBody>
      </p:sp>
      <p:sp>
        <p:nvSpPr>
          <p:cNvPr id="7" name="6 CuadroTexto"/>
          <p:cNvSpPr txBox="1"/>
          <p:nvPr/>
        </p:nvSpPr>
        <p:spPr>
          <a:xfrm>
            <a:off x="6286512" y="3286124"/>
            <a:ext cx="200026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RESPUESTA FLUJO ALCALIZADO = 1065 GPM</a:t>
            </a:r>
            <a:endParaRPr lang="es-ES" sz="1200" dirty="0">
              <a:latin typeface="Times New Roman" pitchFamily="18" charset="0"/>
              <a:cs typeface="Times New Roman" pitchFamily="18" charset="0"/>
            </a:endParaRPr>
          </a:p>
        </p:txBody>
      </p:sp>
      <p:sp>
        <p:nvSpPr>
          <p:cNvPr id="8" name="7 Flecha derecha"/>
          <p:cNvSpPr/>
          <p:nvPr/>
        </p:nvSpPr>
        <p:spPr>
          <a:xfrm rot="10524685">
            <a:off x="5296343" y="3327702"/>
            <a:ext cx="105113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CuadroTexto"/>
          <p:cNvSpPr txBox="1"/>
          <p:nvPr/>
        </p:nvSpPr>
        <p:spPr>
          <a:xfrm>
            <a:off x="2500298" y="5000636"/>
            <a:ext cx="178595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CAMBIO EN pH = 0.5 DEBIDO A DISTURBIO FLUJO DESARENADO </a:t>
            </a:r>
            <a:endParaRPr lang="es-ES" sz="1200" dirty="0">
              <a:latin typeface="Times New Roman" pitchFamily="18" charset="0"/>
              <a:cs typeface="Times New Roman" pitchFamily="18" charset="0"/>
            </a:endParaRPr>
          </a:p>
        </p:txBody>
      </p:sp>
      <p:sp>
        <p:nvSpPr>
          <p:cNvPr id="10" name="9 Flecha derecha"/>
          <p:cNvSpPr/>
          <p:nvPr/>
        </p:nvSpPr>
        <p:spPr>
          <a:xfrm rot="19333909">
            <a:off x="3265179" y="4506206"/>
            <a:ext cx="1051130"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par>
                                <p:cTn id="12" presetID="54" presetClass="entr" presetSubtype="0" accel="100000" fill="hold" grpId="1" nodeType="with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ppt_w*0.05"/>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800" b="1" dirty="0" smtClean="0">
                <a:latin typeface="Times New Roman" pitchFamily="18" charset="0"/>
                <a:cs typeface="Times New Roman" pitchFamily="18" charset="0"/>
              </a:rPr>
              <a:t>EFECTO DE DISTURBIO EN FLUJO ALCALIZADO CONTROL NUEVO</a:t>
            </a:r>
            <a:endParaRPr lang="es-ES" sz="3800" b="1" dirty="0">
              <a:latin typeface="Times New Roman" pitchFamily="18" charset="0"/>
              <a:cs typeface="Times New Roman" pitchFamily="18" charset="0"/>
            </a:endParaRPr>
          </a:p>
        </p:txBody>
      </p:sp>
      <p:pic>
        <p:nvPicPr>
          <p:cNvPr id="4" name="5 Imagen" descr="img_1b.jpg"/>
          <p:cNvPicPr>
            <a:picLocks noGrp="1" noChangeAspect="1"/>
          </p:cNvPicPr>
          <p:nvPr>
            <p:ph idx="1"/>
          </p:nvPr>
        </p:nvPicPr>
        <p:blipFill>
          <a:blip r:embed="rId3" cstate="print"/>
          <a:stretch>
            <a:fillRect/>
          </a:stretch>
        </p:blipFill>
        <p:spPr>
          <a:xfrm>
            <a:off x="1230787" y="1935163"/>
            <a:ext cx="6682426" cy="4389437"/>
          </a:xfrm>
          <a:prstGeom prst="rect">
            <a:avLst/>
          </a:prstGeom>
        </p:spPr>
      </p:pic>
      <p:sp>
        <p:nvSpPr>
          <p:cNvPr id="5" name="4 CuadroTexto"/>
          <p:cNvSpPr txBox="1"/>
          <p:nvPr/>
        </p:nvSpPr>
        <p:spPr>
          <a:xfrm>
            <a:off x="4143372" y="2214554"/>
            <a:ext cx="2071702"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DISTURBIO FLUJO DESARENADO = 1545 GPM</a:t>
            </a:r>
            <a:endParaRPr lang="es-ES" sz="1200" dirty="0">
              <a:latin typeface="Times New Roman" pitchFamily="18" charset="0"/>
              <a:cs typeface="Times New Roman" pitchFamily="18" charset="0"/>
            </a:endParaRPr>
          </a:p>
        </p:txBody>
      </p:sp>
      <p:sp>
        <p:nvSpPr>
          <p:cNvPr id="6" name="5 CuadroTexto"/>
          <p:cNvSpPr txBox="1"/>
          <p:nvPr/>
        </p:nvSpPr>
        <p:spPr>
          <a:xfrm>
            <a:off x="3829044" y="3976691"/>
            <a:ext cx="150019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DISTURBIO FLUJO DESARENADO</a:t>
            </a:r>
            <a:endParaRPr lang="es-ES" sz="1200" dirty="0">
              <a:latin typeface="Times New Roman" pitchFamily="18" charset="0"/>
              <a:cs typeface="Times New Roman" pitchFamily="18" charset="0"/>
            </a:endParaRPr>
          </a:p>
        </p:txBody>
      </p:sp>
      <p:sp>
        <p:nvSpPr>
          <p:cNvPr id="7" name="6 CuadroTexto"/>
          <p:cNvSpPr txBox="1"/>
          <p:nvPr/>
        </p:nvSpPr>
        <p:spPr>
          <a:xfrm>
            <a:off x="5357818" y="3571876"/>
            <a:ext cx="200026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RESPUESTA FLUJO ALCALIZADO = 70 GPM</a:t>
            </a:r>
            <a:endParaRPr lang="es-ES" sz="1200" dirty="0">
              <a:latin typeface="Times New Roman" pitchFamily="18" charset="0"/>
              <a:cs typeface="Times New Roman" pitchFamily="18" charset="0"/>
            </a:endParaRPr>
          </a:p>
        </p:txBody>
      </p:sp>
      <p:sp>
        <p:nvSpPr>
          <p:cNvPr id="8" name="7 Flecha derecha"/>
          <p:cNvSpPr/>
          <p:nvPr/>
        </p:nvSpPr>
        <p:spPr>
          <a:xfrm rot="12338694">
            <a:off x="5037102" y="3316944"/>
            <a:ext cx="538826"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9" name="8 CuadroTexto"/>
          <p:cNvSpPr txBox="1"/>
          <p:nvPr/>
        </p:nvSpPr>
        <p:spPr>
          <a:xfrm>
            <a:off x="2071670" y="4643446"/>
            <a:ext cx="178595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SV" sz="1200" dirty="0" smtClean="0">
                <a:latin typeface="Times New Roman" pitchFamily="18" charset="0"/>
                <a:cs typeface="Times New Roman" pitchFamily="18" charset="0"/>
              </a:rPr>
              <a:t>CAMBIO EN ELIMINADO DEBIDO A DISTURBIO FLUJO DESARENADO </a:t>
            </a:r>
            <a:endParaRPr lang="es-ES" sz="1200" dirty="0">
              <a:latin typeface="Times New Roman" pitchFamily="18" charset="0"/>
              <a:cs typeface="Times New Roman" pitchFamily="18" charset="0"/>
            </a:endParaRPr>
          </a:p>
        </p:txBody>
      </p:sp>
      <p:sp>
        <p:nvSpPr>
          <p:cNvPr id="10" name="9 Flecha derecha"/>
          <p:cNvSpPr/>
          <p:nvPr/>
        </p:nvSpPr>
        <p:spPr>
          <a:xfrm rot="17879758">
            <a:off x="2392177" y="4121858"/>
            <a:ext cx="892133" cy="29118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cxnSp>
        <p:nvCxnSpPr>
          <p:cNvPr id="12" name="11 Conector recto"/>
          <p:cNvCxnSpPr>
            <a:stCxn id="6" idx="1"/>
          </p:cNvCxnSpPr>
          <p:nvPr/>
        </p:nvCxnSpPr>
        <p:spPr>
          <a:xfrm rot="10800000">
            <a:off x="3643306" y="4143380"/>
            <a:ext cx="185738" cy="641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SV" sz="3800" b="1" dirty="0" smtClean="0">
                <a:latin typeface="Times New Roman" pitchFamily="18" charset="0"/>
                <a:cs typeface="Times New Roman" pitchFamily="18" charset="0"/>
              </a:rPr>
              <a:t>INTERACCION ENTRE LAZOS DE CONTROL</a:t>
            </a:r>
            <a:endParaRPr lang="es-ES" sz="3800" b="1" dirty="0">
              <a:latin typeface="Times New Roman" pitchFamily="18" charset="0"/>
              <a:cs typeface="Times New Roman" pitchFamily="18" charset="0"/>
            </a:endParaRPr>
          </a:p>
        </p:txBody>
      </p:sp>
      <p:pic>
        <p:nvPicPr>
          <p:cNvPr id="17" name="Picture 4"/>
          <p:cNvPicPr>
            <a:picLocks noGrp="1" noChangeAspect="1" noChangeArrowheads="1"/>
          </p:cNvPicPr>
          <p:nvPr>
            <p:ph idx="1"/>
          </p:nvPr>
        </p:nvPicPr>
        <p:blipFill>
          <a:blip r:embed="rId3" cstate="print"/>
          <a:srcRect/>
          <a:stretch>
            <a:fillRect/>
          </a:stretch>
        </p:blipFill>
        <p:spPr bwMode="auto">
          <a:xfrm>
            <a:off x="2143108" y="1714488"/>
            <a:ext cx="5157606" cy="5099405"/>
          </a:xfrm>
          <a:prstGeom prst="rect">
            <a:avLst/>
          </a:prstGeom>
          <a:noFill/>
          <a:ln w="9525">
            <a:noFill/>
            <a:miter lim="800000"/>
            <a:headEnd/>
            <a:tailEnd/>
          </a:ln>
        </p:spPr>
      </p:pic>
      <p:sp>
        <p:nvSpPr>
          <p:cNvPr id="18" name="17 CuadroTexto"/>
          <p:cNvSpPr txBox="1"/>
          <p:nvPr/>
        </p:nvSpPr>
        <p:spPr>
          <a:xfrm>
            <a:off x="1981182" y="2927690"/>
            <a:ext cx="1000132" cy="27699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l-GR" sz="1200" dirty="0" smtClean="0">
                <a:latin typeface="Times New Roman" pitchFamily="18" charset="0"/>
                <a:cs typeface="Times New Roman" pitchFamily="18" charset="0"/>
              </a:rPr>
              <a:t>λ</a:t>
            </a:r>
            <a:r>
              <a:rPr lang="es-SV" sz="1200" dirty="0" smtClean="0">
                <a:latin typeface="Times New Roman" pitchFamily="18" charset="0"/>
                <a:cs typeface="Times New Roman" pitchFamily="18" charset="0"/>
              </a:rPr>
              <a:t> = 1651 </a:t>
            </a:r>
            <a:r>
              <a:rPr lang="es-SV" sz="1200" dirty="0" err="1" smtClean="0">
                <a:latin typeface="Times New Roman" pitchFamily="18" charset="0"/>
                <a:cs typeface="Times New Roman" pitchFamily="18" charset="0"/>
              </a:rPr>
              <a:t>Seg</a:t>
            </a:r>
            <a:endParaRPr lang="es-ES" sz="1200" dirty="0">
              <a:latin typeface="Times New Roman" pitchFamily="18" charset="0"/>
              <a:cs typeface="Times New Roman" pitchFamily="18" charset="0"/>
            </a:endParaRPr>
          </a:p>
        </p:txBody>
      </p:sp>
      <p:sp>
        <p:nvSpPr>
          <p:cNvPr id="19" name="18 Flecha derecha"/>
          <p:cNvSpPr/>
          <p:nvPr/>
        </p:nvSpPr>
        <p:spPr>
          <a:xfrm>
            <a:off x="3000364" y="2956265"/>
            <a:ext cx="642942" cy="21431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
        <p:nvSpPr>
          <p:cNvPr id="22" name="21 CuadroTexto"/>
          <p:cNvSpPr txBox="1"/>
          <p:nvPr/>
        </p:nvSpPr>
        <p:spPr>
          <a:xfrm>
            <a:off x="3929058" y="3527769"/>
            <a:ext cx="785818" cy="27699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l-GR" sz="1200" dirty="0" smtClean="0">
                <a:latin typeface="Times New Roman" pitchFamily="18" charset="0"/>
                <a:cs typeface="Times New Roman" pitchFamily="18" charset="0"/>
              </a:rPr>
              <a:t>λ</a:t>
            </a:r>
            <a:r>
              <a:rPr lang="es-SV" sz="1200" dirty="0" smtClean="0">
                <a:latin typeface="Times New Roman" pitchFamily="18" charset="0"/>
                <a:cs typeface="Times New Roman" pitchFamily="18" charset="0"/>
              </a:rPr>
              <a:t> = 9 </a:t>
            </a:r>
            <a:r>
              <a:rPr lang="es-SV" sz="1200" dirty="0" err="1" smtClean="0">
                <a:latin typeface="Times New Roman" pitchFamily="18" charset="0"/>
                <a:cs typeface="Times New Roman" pitchFamily="18" charset="0"/>
              </a:rPr>
              <a:t>Seg</a:t>
            </a:r>
            <a:endParaRPr lang="es-ES" sz="1200" dirty="0">
              <a:latin typeface="Times New Roman" pitchFamily="18" charset="0"/>
              <a:cs typeface="Times New Roman" pitchFamily="18" charset="0"/>
            </a:endParaRPr>
          </a:p>
        </p:txBody>
      </p:sp>
      <p:sp>
        <p:nvSpPr>
          <p:cNvPr id="23" name="22 Flecha derecha"/>
          <p:cNvSpPr/>
          <p:nvPr/>
        </p:nvSpPr>
        <p:spPr>
          <a:xfrm rot="1046442">
            <a:off x="4732214" y="3690632"/>
            <a:ext cx="642942" cy="21431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
        <p:nvSpPr>
          <p:cNvPr id="24" name="23 CuadroTexto"/>
          <p:cNvSpPr txBox="1"/>
          <p:nvPr/>
        </p:nvSpPr>
        <p:spPr>
          <a:xfrm>
            <a:off x="2500298" y="3813521"/>
            <a:ext cx="857256"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sz="1200" dirty="0" smtClean="0">
                <a:latin typeface="Times New Roman" pitchFamily="18" charset="0"/>
                <a:cs typeface="Times New Roman" pitchFamily="18" charset="0"/>
              </a:rPr>
              <a:t>λ</a:t>
            </a:r>
            <a:r>
              <a:rPr lang="es-SV" sz="1200" dirty="0" smtClean="0">
                <a:latin typeface="Times New Roman" pitchFamily="18" charset="0"/>
                <a:cs typeface="Times New Roman" pitchFamily="18" charset="0"/>
              </a:rPr>
              <a:t> = 10 </a:t>
            </a:r>
            <a:r>
              <a:rPr lang="es-SV" sz="1200" dirty="0" err="1" smtClean="0">
                <a:latin typeface="Times New Roman" pitchFamily="18" charset="0"/>
                <a:cs typeface="Times New Roman" pitchFamily="18" charset="0"/>
              </a:rPr>
              <a:t>Seg</a:t>
            </a:r>
            <a:endParaRPr lang="es-ES" sz="1200" dirty="0">
              <a:latin typeface="Times New Roman" pitchFamily="18" charset="0"/>
              <a:cs typeface="Times New Roman" pitchFamily="18" charset="0"/>
            </a:endParaRPr>
          </a:p>
        </p:txBody>
      </p:sp>
      <p:sp>
        <p:nvSpPr>
          <p:cNvPr id="25" name="24 Flecha derecha"/>
          <p:cNvSpPr/>
          <p:nvPr/>
        </p:nvSpPr>
        <p:spPr>
          <a:xfrm>
            <a:off x="3428992" y="3813521"/>
            <a:ext cx="1500198" cy="21431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6" name="25 CuadroTexto"/>
          <p:cNvSpPr txBox="1"/>
          <p:nvPr/>
        </p:nvSpPr>
        <p:spPr>
          <a:xfrm>
            <a:off x="6500826" y="2170447"/>
            <a:ext cx="857256"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sz="1200" dirty="0" smtClean="0">
                <a:latin typeface="Times New Roman" pitchFamily="18" charset="0"/>
                <a:cs typeface="Times New Roman" pitchFamily="18" charset="0"/>
              </a:rPr>
              <a:t>λ</a:t>
            </a:r>
            <a:r>
              <a:rPr lang="es-SV" sz="1200" dirty="0" smtClean="0">
                <a:latin typeface="Times New Roman" pitchFamily="18" charset="0"/>
                <a:cs typeface="Times New Roman" pitchFamily="18" charset="0"/>
              </a:rPr>
              <a:t> = 25 </a:t>
            </a:r>
            <a:r>
              <a:rPr lang="es-SV" sz="1200" dirty="0" err="1" smtClean="0">
                <a:latin typeface="Times New Roman" pitchFamily="18" charset="0"/>
                <a:cs typeface="Times New Roman" pitchFamily="18" charset="0"/>
              </a:rPr>
              <a:t>Seg</a:t>
            </a:r>
            <a:endParaRPr lang="es-ES" sz="1200" dirty="0">
              <a:latin typeface="Times New Roman" pitchFamily="18" charset="0"/>
              <a:cs typeface="Times New Roman" pitchFamily="18" charset="0"/>
            </a:endParaRPr>
          </a:p>
        </p:txBody>
      </p:sp>
      <p:sp>
        <p:nvSpPr>
          <p:cNvPr id="27" name="26 Flecha derecha"/>
          <p:cNvSpPr/>
          <p:nvPr/>
        </p:nvSpPr>
        <p:spPr>
          <a:xfrm rot="8629027">
            <a:off x="5930584" y="2411004"/>
            <a:ext cx="642942" cy="21431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28" name="27 CuadroTexto"/>
          <p:cNvSpPr txBox="1"/>
          <p:nvPr/>
        </p:nvSpPr>
        <p:spPr>
          <a:xfrm>
            <a:off x="6929454" y="4385025"/>
            <a:ext cx="785818"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sz="1200" dirty="0" smtClean="0">
                <a:latin typeface="Times New Roman" pitchFamily="18" charset="0"/>
                <a:cs typeface="Times New Roman" pitchFamily="18" charset="0"/>
              </a:rPr>
              <a:t>λ</a:t>
            </a:r>
            <a:r>
              <a:rPr lang="es-SV" sz="1200" dirty="0" smtClean="0">
                <a:latin typeface="Times New Roman" pitchFamily="18" charset="0"/>
                <a:cs typeface="Times New Roman" pitchFamily="18" charset="0"/>
              </a:rPr>
              <a:t> = 6 </a:t>
            </a:r>
            <a:r>
              <a:rPr lang="es-SV" sz="1200" dirty="0" err="1" smtClean="0">
                <a:latin typeface="Times New Roman" pitchFamily="18" charset="0"/>
                <a:cs typeface="Times New Roman" pitchFamily="18" charset="0"/>
              </a:rPr>
              <a:t>Seg</a:t>
            </a:r>
            <a:endParaRPr lang="es-ES" sz="1200" dirty="0">
              <a:latin typeface="Times New Roman" pitchFamily="18" charset="0"/>
              <a:cs typeface="Times New Roman" pitchFamily="18" charset="0"/>
            </a:endParaRPr>
          </a:p>
        </p:txBody>
      </p:sp>
      <p:sp>
        <p:nvSpPr>
          <p:cNvPr id="29" name="28 Flecha derecha"/>
          <p:cNvSpPr/>
          <p:nvPr/>
        </p:nvSpPr>
        <p:spPr>
          <a:xfrm rot="8629027">
            <a:off x="6359212" y="4625582"/>
            <a:ext cx="642942" cy="21431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0" name="29 CuadroTexto"/>
          <p:cNvSpPr txBox="1"/>
          <p:nvPr/>
        </p:nvSpPr>
        <p:spPr>
          <a:xfrm>
            <a:off x="1857356" y="4456463"/>
            <a:ext cx="785818"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sz="1200" dirty="0" smtClean="0">
                <a:latin typeface="Times New Roman" pitchFamily="18" charset="0"/>
                <a:cs typeface="Times New Roman" pitchFamily="18" charset="0"/>
              </a:rPr>
              <a:t>λ</a:t>
            </a:r>
            <a:r>
              <a:rPr lang="es-SV" sz="1200" dirty="0" smtClean="0">
                <a:latin typeface="Times New Roman" pitchFamily="18" charset="0"/>
                <a:cs typeface="Times New Roman" pitchFamily="18" charset="0"/>
              </a:rPr>
              <a:t> = 7 </a:t>
            </a:r>
            <a:r>
              <a:rPr lang="es-SV" sz="1200" dirty="0" err="1" smtClean="0">
                <a:latin typeface="Times New Roman" pitchFamily="18" charset="0"/>
                <a:cs typeface="Times New Roman" pitchFamily="18" charset="0"/>
              </a:rPr>
              <a:t>Seg</a:t>
            </a:r>
            <a:endParaRPr lang="es-ES" sz="1200" dirty="0">
              <a:latin typeface="Times New Roman" pitchFamily="18" charset="0"/>
              <a:cs typeface="Times New Roman" pitchFamily="18" charset="0"/>
            </a:endParaRPr>
          </a:p>
        </p:txBody>
      </p:sp>
      <p:sp>
        <p:nvSpPr>
          <p:cNvPr id="31" name="30 Flecha derecha"/>
          <p:cNvSpPr/>
          <p:nvPr/>
        </p:nvSpPr>
        <p:spPr>
          <a:xfrm rot="1592241">
            <a:off x="2585742" y="4660239"/>
            <a:ext cx="642942" cy="21431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2" name="31 Elipse"/>
          <p:cNvSpPr/>
          <p:nvPr/>
        </p:nvSpPr>
        <p:spPr>
          <a:xfrm>
            <a:off x="4071934" y="4313587"/>
            <a:ext cx="1428760"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0.05"/>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 calcmode="lin" valueType="num">
                                      <p:cBhvr>
                                        <p:cTn id="9" dur="500" fill="hold"/>
                                        <p:tgtEl>
                                          <p:spTgt spid="24"/>
                                        </p:tgtEl>
                                        <p:attrNameLst>
                                          <p:attrName>ppt_x</p:attrName>
                                        </p:attrNameLst>
                                      </p:cBhvr>
                                      <p:tavLst>
                                        <p:tav tm="0">
                                          <p:val>
                                            <p:strVal val="#ppt_x-.2"/>
                                          </p:val>
                                        </p:tav>
                                        <p:tav tm="100000">
                                          <p:val>
                                            <p:strVal val="#ppt_x"/>
                                          </p:val>
                                        </p:tav>
                                      </p:tavLst>
                                    </p:anim>
                                    <p:anim calcmode="lin" valueType="num">
                                      <p:cBhvr>
                                        <p:cTn id="10" dur="500" fill="hold"/>
                                        <p:tgtEl>
                                          <p:spTgt spid="24"/>
                                        </p:tgtEl>
                                        <p:attrNameLst>
                                          <p:attrName>ppt_y</p:attrName>
                                        </p:attrNameLst>
                                      </p:cBhvr>
                                      <p:tavLst>
                                        <p:tav tm="0">
                                          <p:val>
                                            <p:strVal val="#ppt_y"/>
                                          </p:val>
                                        </p:tav>
                                        <p:tav tm="100000">
                                          <p:val>
                                            <p:strVal val="#ppt_y"/>
                                          </p:val>
                                        </p:tav>
                                      </p:tavLst>
                                    </p:anim>
                                    <p:animEffect transition="in" filter="fade">
                                      <p:cBhvr>
                                        <p:cTn id="11" dur="500"/>
                                        <p:tgtEl>
                                          <p:spTgt spid="2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strVal val="#ppt_w*0.05"/>
                                          </p:val>
                                        </p:tav>
                                        <p:tav tm="100000">
                                          <p:val>
                                            <p:strVal val="#ppt_w"/>
                                          </p:val>
                                        </p:tav>
                                      </p:tavLst>
                                    </p:anim>
                                    <p:anim calcmode="lin" valueType="num">
                                      <p:cBhvr>
                                        <p:cTn id="15" dur="500" fill="hold"/>
                                        <p:tgtEl>
                                          <p:spTgt spid="25"/>
                                        </p:tgtEl>
                                        <p:attrNameLst>
                                          <p:attrName>ppt_h</p:attrName>
                                        </p:attrNameLst>
                                      </p:cBhvr>
                                      <p:tavLst>
                                        <p:tav tm="0">
                                          <p:val>
                                            <p:strVal val="#ppt_h"/>
                                          </p:val>
                                        </p:tav>
                                        <p:tav tm="100000">
                                          <p:val>
                                            <p:strVal val="#ppt_h"/>
                                          </p:val>
                                        </p:tav>
                                      </p:tavLst>
                                    </p:anim>
                                    <p:anim calcmode="lin" valueType="num">
                                      <p:cBhvr>
                                        <p:cTn id="16" dur="500" fill="hold"/>
                                        <p:tgtEl>
                                          <p:spTgt spid="25"/>
                                        </p:tgtEl>
                                        <p:attrNameLst>
                                          <p:attrName>ppt_x</p:attrName>
                                        </p:attrNameLst>
                                      </p:cBhvr>
                                      <p:tavLst>
                                        <p:tav tm="0">
                                          <p:val>
                                            <p:strVal val="#ppt_x-.2"/>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strVal val="#ppt_w*0.05"/>
                                          </p:val>
                                        </p:tav>
                                        <p:tav tm="100000">
                                          <p:val>
                                            <p:strVal val="#ppt_w"/>
                                          </p:val>
                                        </p:tav>
                                      </p:tavLst>
                                    </p:anim>
                                    <p:anim calcmode="lin" valueType="num">
                                      <p:cBhvr>
                                        <p:cTn id="24" dur="500" fill="hold"/>
                                        <p:tgtEl>
                                          <p:spTgt spid="30"/>
                                        </p:tgtEl>
                                        <p:attrNameLst>
                                          <p:attrName>ppt_h</p:attrName>
                                        </p:attrNameLst>
                                      </p:cBhvr>
                                      <p:tavLst>
                                        <p:tav tm="0">
                                          <p:val>
                                            <p:strVal val="#ppt_h"/>
                                          </p:val>
                                        </p:tav>
                                        <p:tav tm="100000">
                                          <p:val>
                                            <p:strVal val="#ppt_h"/>
                                          </p:val>
                                        </p:tav>
                                      </p:tavLst>
                                    </p:anim>
                                    <p:anim calcmode="lin" valueType="num">
                                      <p:cBhvr>
                                        <p:cTn id="25" dur="500" fill="hold"/>
                                        <p:tgtEl>
                                          <p:spTgt spid="30"/>
                                        </p:tgtEl>
                                        <p:attrNameLst>
                                          <p:attrName>ppt_x</p:attrName>
                                        </p:attrNameLst>
                                      </p:cBhvr>
                                      <p:tavLst>
                                        <p:tav tm="0">
                                          <p:val>
                                            <p:strVal val="#ppt_x-.2"/>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animEffect transition="in" filter="fade">
                                      <p:cBhvr>
                                        <p:cTn id="27" dur="500"/>
                                        <p:tgtEl>
                                          <p:spTgt spid="30"/>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strVal val="#ppt_w*0.05"/>
                                          </p:val>
                                        </p:tav>
                                        <p:tav tm="100000">
                                          <p:val>
                                            <p:strVal val="#ppt_w"/>
                                          </p:val>
                                        </p:tav>
                                      </p:tavLst>
                                    </p:anim>
                                    <p:anim calcmode="lin" valueType="num">
                                      <p:cBhvr>
                                        <p:cTn id="31" dur="500" fill="hold"/>
                                        <p:tgtEl>
                                          <p:spTgt spid="31"/>
                                        </p:tgtEl>
                                        <p:attrNameLst>
                                          <p:attrName>ppt_h</p:attrName>
                                        </p:attrNameLst>
                                      </p:cBhvr>
                                      <p:tavLst>
                                        <p:tav tm="0">
                                          <p:val>
                                            <p:strVal val="#ppt_h"/>
                                          </p:val>
                                        </p:tav>
                                        <p:tav tm="100000">
                                          <p:val>
                                            <p:strVal val="#ppt_h"/>
                                          </p:val>
                                        </p:tav>
                                      </p:tavLst>
                                    </p:anim>
                                    <p:anim calcmode="lin" valueType="num">
                                      <p:cBhvr>
                                        <p:cTn id="32" dur="500" fill="hold"/>
                                        <p:tgtEl>
                                          <p:spTgt spid="31"/>
                                        </p:tgtEl>
                                        <p:attrNameLst>
                                          <p:attrName>ppt_x</p:attrName>
                                        </p:attrNameLst>
                                      </p:cBhvr>
                                      <p:tavLst>
                                        <p:tav tm="0">
                                          <p:val>
                                            <p:strVal val="#ppt_x-.2"/>
                                          </p:val>
                                        </p:tav>
                                        <p:tav tm="100000">
                                          <p:val>
                                            <p:strVal val="#ppt_x"/>
                                          </p:val>
                                        </p:tav>
                                      </p:tavLst>
                                    </p:anim>
                                    <p:anim calcmode="lin" valueType="num">
                                      <p:cBhvr>
                                        <p:cTn id="33" dur="500" fill="hold"/>
                                        <p:tgtEl>
                                          <p:spTgt spid="31"/>
                                        </p:tgtEl>
                                        <p:attrNameLst>
                                          <p:attrName>ppt_y</p:attrName>
                                        </p:attrNameLst>
                                      </p:cBhvr>
                                      <p:tavLst>
                                        <p:tav tm="0">
                                          <p:val>
                                            <p:strVal val="#ppt_y"/>
                                          </p:val>
                                        </p:tav>
                                        <p:tav tm="100000">
                                          <p:val>
                                            <p:strVal val="#ppt_y"/>
                                          </p:val>
                                        </p:tav>
                                      </p:tavLst>
                                    </p:anim>
                                    <p:animEffect transition="in" filter="fade">
                                      <p:cBhvr>
                                        <p:cTn id="34" dur="500"/>
                                        <p:tgtEl>
                                          <p:spTgt spid="31"/>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strVal val="#ppt_w*0.05"/>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anim calcmode="lin" valueType="num">
                                      <p:cBhvr>
                                        <p:cTn id="39" dur="500" fill="hold"/>
                                        <p:tgtEl>
                                          <p:spTgt spid="29"/>
                                        </p:tgtEl>
                                        <p:attrNameLst>
                                          <p:attrName>ppt_x</p:attrName>
                                        </p:attrNameLst>
                                      </p:cBhvr>
                                      <p:tavLst>
                                        <p:tav tm="0">
                                          <p:val>
                                            <p:strVal val="#ppt_x-.2"/>
                                          </p:val>
                                        </p:tav>
                                        <p:tav tm="100000">
                                          <p:val>
                                            <p:strVal val="#ppt_x"/>
                                          </p:val>
                                        </p:tav>
                                      </p:tavLst>
                                    </p:anim>
                                    <p:anim calcmode="lin" valueType="num">
                                      <p:cBhvr>
                                        <p:cTn id="40" dur="500" fill="hold"/>
                                        <p:tgtEl>
                                          <p:spTgt spid="29"/>
                                        </p:tgtEl>
                                        <p:attrNameLst>
                                          <p:attrName>ppt_y</p:attrName>
                                        </p:attrNameLst>
                                      </p:cBhvr>
                                      <p:tavLst>
                                        <p:tav tm="0">
                                          <p:val>
                                            <p:strVal val="#ppt_y"/>
                                          </p:val>
                                        </p:tav>
                                        <p:tav tm="100000">
                                          <p:val>
                                            <p:strVal val="#ppt_y"/>
                                          </p:val>
                                        </p:tav>
                                      </p:tavLst>
                                    </p:anim>
                                    <p:animEffect transition="in" filter="fade">
                                      <p:cBhvr>
                                        <p:cTn id="41" dur="500"/>
                                        <p:tgtEl>
                                          <p:spTgt spid="29"/>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strVal val="#ppt_w*0.05"/>
                                          </p:val>
                                        </p:tav>
                                        <p:tav tm="100000">
                                          <p:val>
                                            <p:strVal val="#ppt_w"/>
                                          </p:val>
                                        </p:tav>
                                      </p:tavLst>
                                    </p:anim>
                                    <p:anim calcmode="lin" valueType="num">
                                      <p:cBhvr>
                                        <p:cTn id="45" dur="500" fill="hold"/>
                                        <p:tgtEl>
                                          <p:spTgt spid="28"/>
                                        </p:tgtEl>
                                        <p:attrNameLst>
                                          <p:attrName>ppt_h</p:attrName>
                                        </p:attrNameLst>
                                      </p:cBhvr>
                                      <p:tavLst>
                                        <p:tav tm="0">
                                          <p:val>
                                            <p:strVal val="#ppt_h"/>
                                          </p:val>
                                        </p:tav>
                                        <p:tav tm="100000">
                                          <p:val>
                                            <p:strVal val="#ppt_h"/>
                                          </p:val>
                                        </p:tav>
                                      </p:tavLst>
                                    </p:anim>
                                    <p:anim calcmode="lin" valueType="num">
                                      <p:cBhvr>
                                        <p:cTn id="46" dur="500" fill="hold"/>
                                        <p:tgtEl>
                                          <p:spTgt spid="28"/>
                                        </p:tgtEl>
                                        <p:attrNameLst>
                                          <p:attrName>ppt_x</p:attrName>
                                        </p:attrNameLst>
                                      </p:cBhvr>
                                      <p:tavLst>
                                        <p:tav tm="0">
                                          <p:val>
                                            <p:strVal val="#ppt_x-.2"/>
                                          </p:val>
                                        </p:tav>
                                        <p:tav tm="100000">
                                          <p:val>
                                            <p:strVal val="#ppt_x"/>
                                          </p:val>
                                        </p:tav>
                                      </p:tavLst>
                                    </p:anim>
                                    <p:anim calcmode="lin" valueType="num">
                                      <p:cBhvr>
                                        <p:cTn id="47" dur="500" fill="hold"/>
                                        <p:tgtEl>
                                          <p:spTgt spid="28"/>
                                        </p:tgtEl>
                                        <p:attrNameLst>
                                          <p:attrName>ppt_y</p:attrName>
                                        </p:attrNameLst>
                                      </p:cBhvr>
                                      <p:tavLst>
                                        <p:tav tm="0">
                                          <p:val>
                                            <p:strVal val="#ppt_y"/>
                                          </p:val>
                                        </p:tav>
                                        <p:tav tm="100000">
                                          <p:val>
                                            <p:strVal val="#ppt_y"/>
                                          </p:val>
                                        </p:tav>
                                      </p:tavLst>
                                    </p:anim>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strVal val="#ppt_w*0.05"/>
                                          </p:val>
                                        </p:tav>
                                        <p:tav tm="100000">
                                          <p:val>
                                            <p:strVal val="#ppt_w"/>
                                          </p:val>
                                        </p:tav>
                                      </p:tavLst>
                                    </p:anim>
                                    <p:anim calcmode="lin" valueType="num">
                                      <p:cBhvr>
                                        <p:cTn id="54" dur="500" fill="hold"/>
                                        <p:tgtEl>
                                          <p:spTgt spid="26"/>
                                        </p:tgtEl>
                                        <p:attrNameLst>
                                          <p:attrName>ppt_h</p:attrName>
                                        </p:attrNameLst>
                                      </p:cBhvr>
                                      <p:tavLst>
                                        <p:tav tm="0">
                                          <p:val>
                                            <p:strVal val="#ppt_h"/>
                                          </p:val>
                                        </p:tav>
                                        <p:tav tm="100000">
                                          <p:val>
                                            <p:strVal val="#ppt_h"/>
                                          </p:val>
                                        </p:tav>
                                      </p:tavLst>
                                    </p:anim>
                                    <p:anim calcmode="lin" valueType="num">
                                      <p:cBhvr>
                                        <p:cTn id="55" dur="500" fill="hold"/>
                                        <p:tgtEl>
                                          <p:spTgt spid="26"/>
                                        </p:tgtEl>
                                        <p:attrNameLst>
                                          <p:attrName>ppt_x</p:attrName>
                                        </p:attrNameLst>
                                      </p:cBhvr>
                                      <p:tavLst>
                                        <p:tav tm="0">
                                          <p:val>
                                            <p:strVal val="#ppt_x-.2"/>
                                          </p:val>
                                        </p:tav>
                                        <p:tav tm="100000">
                                          <p:val>
                                            <p:strVal val="#ppt_x"/>
                                          </p:val>
                                        </p:tav>
                                      </p:tavLst>
                                    </p:anim>
                                    <p:anim calcmode="lin" valueType="num">
                                      <p:cBhvr>
                                        <p:cTn id="56" dur="500" fill="hold"/>
                                        <p:tgtEl>
                                          <p:spTgt spid="26"/>
                                        </p:tgtEl>
                                        <p:attrNameLst>
                                          <p:attrName>ppt_y</p:attrName>
                                        </p:attrNameLst>
                                      </p:cBhvr>
                                      <p:tavLst>
                                        <p:tav tm="0">
                                          <p:val>
                                            <p:strVal val="#ppt_y"/>
                                          </p:val>
                                        </p:tav>
                                        <p:tav tm="100000">
                                          <p:val>
                                            <p:strVal val="#ppt_y"/>
                                          </p:val>
                                        </p:tav>
                                      </p:tavLst>
                                    </p:anim>
                                    <p:animEffect transition="in" filter="fade">
                                      <p:cBhvr>
                                        <p:cTn id="57" dur="500"/>
                                        <p:tgtEl>
                                          <p:spTgt spid="26"/>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strVal val="#ppt_w*0.05"/>
                                          </p:val>
                                        </p:tav>
                                        <p:tav tm="100000">
                                          <p:val>
                                            <p:strVal val="#ppt_w"/>
                                          </p:val>
                                        </p:tav>
                                      </p:tavLst>
                                    </p:anim>
                                    <p:anim calcmode="lin" valueType="num">
                                      <p:cBhvr>
                                        <p:cTn id="61" dur="500" fill="hold"/>
                                        <p:tgtEl>
                                          <p:spTgt spid="27"/>
                                        </p:tgtEl>
                                        <p:attrNameLst>
                                          <p:attrName>ppt_h</p:attrName>
                                        </p:attrNameLst>
                                      </p:cBhvr>
                                      <p:tavLst>
                                        <p:tav tm="0">
                                          <p:val>
                                            <p:strVal val="#ppt_h"/>
                                          </p:val>
                                        </p:tav>
                                        <p:tav tm="100000">
                                          <p:val>
                                            <p:strVal val="#ppt_h"/>
                                          </p:val>
                                        </p:tav>
                                      </p:tavLst>
                                    </p:anim>
                                    <p:anim calcmode="lin" valueType="num">
                                      <p:cBhvr>
                                        <p:cTn id="62" dur="500" fill="hold"/>
                                        <p:tgtEl>
                                          <p:spTgt spid="27"/>
                                        </p:tgtEl>
                                        <p:attrNameLst>
                                          <p:attrName>ppt_x</p:attrName>
                                        </p:attrNameLst>
                                      </p:cBhvr>
                                      <p:tavLst>
                                        <p:tav tm="0">
                                          <p:val>
                                            <p:strVal val="#ppt_x-.2"/>
                                          </p:val>
                                        </p:tav>
                                        <p:tav tm="100000">
                                          <p:val>
                                            <p:strVal val="#ppt_x"/>
                                          </p:val>
                                        </p:tav>
                                      </p:tavLst>
                                    </p:anim>
                                    <p:anim calcmode="lin" valueType="num">
                                      <p:cBhvr>
                                        <p:cTn id="63" dur="500" fill="hold"/>
                                        <p:tgtEl>
                                          <p:spTgt spid="27"/>
                                        </p:tgtEl>
                                        <p:attrNameLst>
                                          <p:attrName>ppt_y</p:attrName>
                                        </p:attrNameLst>
                                      </p:cBhvr>
                                      <p:tavLst>
                                        <p:tav tm="0">
                                          <p:val>
                                            <p:strVal val="#ppt_y"/>
                                          </p:val>
                                        </p:tav>
                                        <p:tav tm="100000">
                                          <p:val>
                                            <p:strVal val="#ppt_y"/>
                                          </p:val>
                                        </p:tav>
                                      </p:tavLst>
                                    </p:anim>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strVal val="#ppt_w*0.05"/>
                                          </p:val>
                                        </p:tav>
                                        <p:tav tm="100000">
                                          <p:val>
                                            <p:strVal val="#ppt_w"/>
                                          </p:val>
                                        </p:tav>
                                      </p:tavLst>
                                    </p:anim>
                                    <p:anim calcmode="lin" valueType="num">
                                      <p:cBhvr>
                                        <p:cTn id="70" dur="500" fill="hold"/>
                                        <p:tgtEl>
                                          <p:spTgt spid="18"/>
                                        </p:tgtEl>
                                        <p:attrNameLst>
                                          <p:attrName>ppt_h</p:attrName>
                                        </p:attrNameLst>
                                      </p:cBhvr>
                                      <p:tavLst>
                                        <p:tav tm="0">
                                          <p:val>
                                            <p:strVal val="#ppt_h"/>
                                          </p:val>
                                        </p:tav>
                                        <p:tav tm="100000">
                                          <p:val>
                                            <p:strVal val="#ppt_h"/>
                                          </p:val>
                                        </p:tav>
                                      </p:tavLst>
                                    </p:anim>
                                    <p:anim calcmode="lin" valueType="num">
                                      <p:cBhvr>
                                        <p:cTn id="71" dur="500" fill="hold"/>
                                        <p:tgtEl>
                                          <p:spTgt spid="18"/>
                                        </p:tgtEl>
                                        <p:attrNameLst>
                                          <p:attrName>ppt_x</p:attrName>
                                        </p:attrNameLst>
                                      </p:cBhvr>
                                      <p:tavLst>
                                        <p:tav tm="0">
                                          <p:val>
                                            <p:strVal val="#ppt_x-.2"/>
                                          </p:val>
                                        </p:tav>
                                        <p:tav tm="100000">
                                          <p:val>
                                            <p:strVal val="#ppt_x"/>
                                          </p:val>
                                        </p:tav>
                                      </p:tavLst>
                                    </p:anim>
                                    <p:anim calcmode="lin" valueType="num">
                                      <p:cBhvr>
                                        <p:cTn id="72" dur="500" fill="hold"/>
                                        <p:tgtEl>
                                          <p:spTgt spid="18"/>
                                        </p:tgtEl>
                                        <p:attrNameLst>
                                          <p:attrName>ppt_y</p:attrName>
                                        </p:attrNameLst>
                                      </p:cBhvr>
                                      <p:tavLst>
                                        <p:tav tm="0">
                                          <p:val>
                                            <p:strVal val="#ppt_y"/>
                                          </p:val>
                                        </p:tav>
                                        <p:tav tm="100000">
                                          <p:val>
                                            <p:strVal val="#ppt_y"/>
                                          </p:val>
                                        </p:tav>
                                      </p:tavLst>
                                    </p:anim>
                                    <p:animEffect transition="in" filter="fade">
                                      <p:cBhvr>
                                        <p:cTn id="73" dur="500"/>
                                        <p:tgtEl>
                                          <p:spTgt spid="18"/>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strVal val="#ppt_w*0.05"/>
                                          </p:val>
                                        </p:tav>
                                        <p:tav tm="100000">
                                          <p:val>
                                            <p:strVal val="#ppt_w"/>
                                          </p:val>
                                        </p:tav>
                                      </p:tavLst>
                                    </p:anim>
                                    <p:anim calcmode="lin" valueType="num">
                                      <p:cBhvr>
                                        <p:cTn id="77" dur="500" fill="hold"/>
                                        <p:tgtEl>
                                          <p:spTgt spid="19"/>
                                        </p:tgtEl>
                                        <p:attrNameLst>
                                          <p:attrName>ppt_h</p:attrName>
                                        </p:attrNameLst>
                                      </p:cBhvr>
                                      <p:tavLst>
                                        <p:tav tm="0">
                                          <p:val>
                                            <p:strVal val="#ppt_h"/>
                                          </p:val>
                                        </p:tav>
                                        <p:tav tm="100000">
                                          <p:val>
                                            <p:strVal val="#ppt_h"/>
                                          </p:val>
                                        </p:tav>
                                      </p:tavLst>
                                    </p:anim>
                                    <p:anim calcmode="lin" valueType="num">
                                      <p:cBhvr>
                                        <p:cTn id="78" dur="500" fill="hold"/>
                                        <p:tgtEl>
                                          <p:spTgt spid="19"/>
                                        </p:tgtEl>
                                        <p:attrNameLst>
                                          <p:attrName>ppt_x</p:attrName>
                                        </p:attrNameLst>
                                      </p:cBhvr>
                                      <p:tavLst>
                                        <p:tav tm="0">
                                          <p:val>
                                            <p:strVal val="#ppt_x-.2"/>
                                          </p:val>
                                        </p:tav>
                                        <p:tav tm="100000">
                                          <p:val>
                                            <p:strVal val="#ppt_x"/>
                                          </p:val>
                                        </p:tav>
                                      </p:tavLst>
                                    </p:anim>
                                    <p:anim calcmode="lin" valueType="num">
                                      <p:cBhvr>
                                        <p:cTn id="79" dur="500" fill="hold"/>
                                        <p:tgtEl>
                                          <p:spTgt spid="19"/>
                                        </p:tgtEl>
                                        <p:attrNameLst>
                                          <p:attrName>ppt_y</p:attrName>
                                        </p:attrNameLst>
                                      </p:cBhvr>
                                      <p:tavLst>
                                        <p:tav tm="0">
                                          <p:val>
                                            <p:strVal val="#ppt_y"/>
                                          </p:val>
                                        </p:tav>
                                        <p:tav tm="100000">
                                          <p:val>
                                            <p:strVal val="#ppt_y"/>
                                          </p:val>
                                        </p:tav>
                                      </p:tavLst>
                                    </p:anim>
                                    <p:animEffect transition="in" filter="fade">
                                      <p:cBhvr>
                                        <p:cTn id="80" dur="500"/>
                                        <p:tgtEl>
                                          <p:spTgt spid="19"/>
                                        </p:tgtEl>
                                      </p:cBhvr>
                                    </p:animEffect>
                                  </p:childTnLst>
                                </p:cTn>
                              </p:par>
                              <p:par>
                                <p:cTn id="81" presetID="54" presetClass="entr" presetSubtype="0" accel="10000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strVal val="#ppt_w*0.05"/>
                                          </p:val>
                                        </p:tav>
                                        <p:tav tm="100000">
                                          <p:val>
                                            <p:strVal val="#ppt_w"/>
                                          </p:val>
                                        </p:tav>
                                      </p:tavLst>
                                    </p:anim>
                                    <p:anim calcmode="lin" valueType="num">
                                      <p:cBhvr>
                                        <p:cTn id="84" dur="500" fill="hold"/>
                                        <p:tgtEl>
                                          <p:spTgt spid="22"/>
                                        </p:tgtEl>
                                        <p:attrNameLst>
                                          <p:attrName>ppt_h</p:attrName>
                                        </p:attrNameLst>
                                      </p:cBhvr>
                                      <p:tavLst>
                                        <p:tav tm="0">
                                          <p:val>
                                            <p:strVal val="#ppt_h"/>
                                          </p:val>
                                        </p:tav>
                                        <p:tav tm="100000">
                                          <p:val>
                                            <p:strVal val="#ppt_h"/>
                                          </p:val>
                                        </p:tav>
                                      </p:tavLst>
                                    </p:anim>
                                    <p:anim calcmode="lin" valueType="num">
                                      <p:cBhvr>
                                        <p:cTn id="85" dur="500" fill="hold"/>
                                        <p:tgtEl>
                                          <p:spTgt spid="22"/>
                                        </p:tgtEl>
                                        <p:attrNameLst>
                                          <p:attrName>ppt_x</p:attrName>
                                        </p:attrNameLst>
                                      </p:cBhvr>
                                      <p:tavLst>
                                        <p:tav tm="0">
                                          <p:val>
                                            <p:strVal val="#ppt_x-.2"/>
                                          </p:val>
                                        </p:tav>
                                        <p:tav tm="100000">
                                          <p:val>
                                            <p:strVal val="#ppt_x"/>
                                          </p:val>
                                        </p:tav>
                                      </p:tavLst>
                                    </p:anim>
                                    <p:anim calcmode="lin" valueType="num">
                                      <p:cBhvr>
                                        <p:cTn id="86" dur="500" fill="hold"/>
                                        <p:tgtEl>
                                          <p:spTgt spid="22"/>
                                        </p:tgtEl>
                                        <p:attrNameLst>
                                          <p:attrName>ppt_y</p:attrName>
                                        </p:attrNameLst>
                                      </p:cBhvr>
                                      <p:tavLst>
                                        <p:tav tm="0">
                                          <p:val>
                                            <p:strVal val="#ppt_y"/>
                                          </p:val>
                                        </p:tav>
                                        <p:tav tm="100000">
                                          <p:val>
                                            <p:strVal val="#ppt_y"/>
                                          </p:val>
                                        </p:tav>
                                      </p:tavLst>
                                    </p:anim>
                                    <p:animEffect transition="in" filter="fade">
                                      <p:cBhvr>
                                        <p:cTn id="87" dur="500"/>
                                        <p:tgtEl>
                                          <p:spTgt spid="22"/>
                                        </p:tgtEl>
                                      </p:cBhvr>
                                    </p:animEffect>
                                  </p:childTnLst>
                                </p:cTn>
                              </p:par>
                              <p:par>
                                <p:cTn id="88" presetID="54" presetClass="entr" presetSubtype="0" accel="10000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strVal val="#ppt_w*0.05"/>
                                          </p:val>
                                        </p:tav>
                                        <p:tav tm="100000">
                                          <p:val>
                                            <p:strVal val="#ppt_w"/>
                                          </p:val>
                                        </p:tav>
                                      </p:tavLst>
                                    </p:anim>
                                    <p:anim calcmode="lin" valueType="num">
                                      <p:cBhvr>
                                        <p:cTn id="91" dur="500" fill="hold"/>
                                        <p:tgtEl>
                                          <p:spTgt spid="23"/>
                                        </p:tgtEl>
                                        <p:attrNameLst>
                                          <p:attrName>ppt_h</p:attrName>
                                        </p:attrNameLst>
                                      </p:cBhvr>
                                      <p:tavLst>
                                        <p:tav tm="0">
                                          <p:val>
                                            <p:strVal val="#ppt_h"/>
                                          </p:val>
                                        </p:tav>
                                        <p:tav tm="100000">
                                          <p:val>
                                            <p:strVal val="#ppt_h"/>
                                          </p:val>
                                        </p:tav>
                                      </p:tavLst>
                                    </p:anim>
                                    <p:anim calcmode="lin" valueType="num">
                                      <p:cBhvr>
                                        <p:cTn id="92" dur="500" fill="hold"/>
                                        <p:tgtEl>
                                          <p:spTgt spid="23"/>
                                        </p:tgtEl>
                                        <p:attrNameLst>
                                          <p:attrName>ppt_x</p:attrName>
                                        </p:attrNameLst>
                                      </p:cBhvr>
                                      <p:tavLst>
                                        <p:tav tm="0">
                                          <p:val>
                                            <p:strVal val="#ppt_x-.2"/>
                                          </p:val>
                                        </p:tav>
                                        <p:tav tm="100000">
                                          <p:val>
                                            <p:strVal val="#ppt_x"/>
                                          </p:val>
                                        </p:tav>
                                      </p:tavLst>
                                    </p:anim>
                                    <p:anim calcmode="lin" valueType="num">
                                      <p:cBhvr>
                                        <p:cTn id="93" dur="500" fill="hold"/>
                                        <p:tgtEl>
                                          <p:spTgt spid="23"/>
                                        </p:tgtEl>
                                        <p:attrNameLst>
                                          <p:attrName>ppt_y</p:attrName>
                                        </p:attrNameLst>
                                      </p:cBhvr>
                                      <p:tavLst>
                                        <p:tav tm="0">
                                          <p:val>
                                            <p:strVal val="#ppt_y"/>
                                          </p:val>
                                        </p:tav>
                                        <p:tav tm="100000">
                                          <p:val>
                                            <p:strVal val="#ppt_y"/>
                                          </p:val>
                                        </p:tav>
                                      </p:tavLst>
                                    </p:anim>
                                    <p:animEffect transition="in" filter="fade">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strVal val="#ppt_w*0.05"/>
                                          </p:val>
                                        </p:tav>
                                        <p:tav tm="100000">
                                          <p:val>
                                            <p:strVal val="#ppt_w"/>
                                          </p:val>
                                        </p:tav>
                                      </p:tavLst>
                                    </p:anim>
                                    <p:anim calcmode="lin" valueType="num">
                                      <p:cBhvr>
                                        <p:cTn id="100" dur="500" fill="hold"/>
                                        <p:tgtEl>
                                          <p:spTgt spid="32"/>
                                        </p:tgtEl>
                                        <p:attrNameLst>
                                          <p:attrName>ppt_h</p:attrName>
                                        </p:attrNameLst>
                                      </p:cBhvr>
                                      <p:tavLst>
                                        <p:tav tm="0">
                                          <p:val>
                                            <p:strVal val="#ppt_h"/>
                                          </p:val>
                                        </p:tav>
                                        <p:tav tm="100000">
                                          <p:val>
                                            <p:strVal val="#ppt_h"/>
                                          </p:val>
                                        </p:tav>
                                      </p:tavLst>
                                    </p:anim>
                                    <p:anim calcmode="lin" valueType="num">
                                      <p:cBhvr>
                                        <p:cTn id="101" dur="500" fill="hold"/>
                                        <p:tgtEl>
                                          <p:spTgt spid="32"/>
                                        </p:tgtEl>
                                        <p:attrNameLst>
                                          <p:attrName>ppt_x</p:attrName>
                                        </p:attrNameLst>
                                      </p:cBhvr>
                                      <p:tavLst>
                                        <p:tav tm="0">
                                          <p:val>
                                            <p:strVal val="#ppt_x-.2"/>
                                          </p:val>
                                        </p:tav>
                                        <p:tav tm="100000">
                                          <p:val>
                                            <p:strVal val="#ppt_x"/>
                                          </p:val>
                                        </p:tav>
                                      </p:tavLst>
                                    </p:anim>
                                    <p:anim calcmode="lin" valueType="num">
                                      <p:cBhvr>
                                        <p:cTn id="102" dur="500" fill="hold"/>
                                        <p:tgtEl>
                                          <p:spTgt spid="32"/>
                                        </p:tgtEl>
                                        <p:attrNameLst>
                                          <p:attrName>ppt_y</p:attrName>
                                        </p:attrNameLst>
                                      </p:cBhvr>
                                      <p:tavLst>
                                        <p:tav tm="0">
                                          <p:val>
                                            <p:strVal val="#ppt_y"/>
                                          </p:val>
                                        </p:tav>
                                        <p:tav tm="100000">
                                          <p:val>
                                            <p:strVal val="#ppt_y"/>
                                          </p:val>
                                        </p:tav>
                                      </p:tavLst>
                                    </p:anim>
                                    <p:animEffect transition="in" filter="fade">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p:cNvPicPr>
            <a:picLocks noChangeAspect="1" noChangeArrowheads="1"/>
          </p:cNvPicPr>
          <p:nvPr/>
        </p:nvPicPr>
        <p:blipFill>
          <a:blip r:embed="rId3" cstate="print"/>
          <a:srcRect/>
          <a:stretch>
            <a:fillRect/>
          </a:stretch>
        </p:blipFill>
        <p:spPr bwMode="auto">
          <a:xfrm>
            <a:off x="571472" y="2586053"/>
            <a:ext cx="7162800" cy="3057525"/>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p:txBody>
          <a:bodyPr>
            <a:noAutofit/>
          </a:bodyPr>
          <a:lstStyle/>
          <a:p>
            <a:r>
              <a:rPr lang="es-SV" sz="3800" b="1" dirty="0" smtClean="0">
                <a:latin typeface="Times New Roman" pitchFamily="18" charset="0"/>
                <a:cs typeface="Times New Roman" pitchFamily="18" charset="0"/>
              </a:rPr>
              <a:t>COMPARACION VARIABILIDAD ENTRE DIFERENTES CONTROLES</a:t>
            </a:r>
            <a:endParaRPr lang="es-ES" sz="3800" b="1" dirty="0">
              <a:latin typeface="Times New Roman" pitchFamily="18" charset="0"/>
              <a:cs typeface="Times New Roman" pitchFamily="18" charset="0"/>
            </a:endParaRPr>
          </a:p>
        </p:txBody>
      </p:sp>
      <p:sp>
        <p:nvSpPr>
          <p:cNvPr id="7" name="6 Flecha arriba"/>
          <p:cNvSpPr/>
          <p:nvPr/>
        </p:nvSpPr>
        <p:spPr>
          <a:xfrm>
            <a:off x="7081830" y="3429000"/>
            <a:ext cx="428628" cy="223839"/>
          </a:xfrm>
          <a:prstGeom prst="up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8" name="7 Flecha arriba"/>
          <p:cNvSpPr/>
          <p:nvPr/>
        </p:nvSpPr>
        <p:spPr>
          <a:xfrm rot="10800000">
            <a:off x="7081830" y="4000504"/>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1" name="10 Flecha arriba"/>
          <p:cNvSpPr/>
          <p:nvPr/>
        </p:nvSpPr>
        <p:spPr>
          <a:xfrm>
            <a:off x="7081830" y="3714752"/>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2" name="11 Flecha arriba"/>
          <p:cNvSpPr/>
          <p:nvPr/>
        </p:nvSpPr>
        <p:spPr>
          <a:xfrm rot="10800000">
            <a:off x="7081830" y="4276731"/>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Flecha arriba"/>
          <p:cNvSpPr/>
          <p:nvPr/>
        </p:nvSpPr>
        <p:spPr>
          <a:xfrm rot="10800000">
            <a:off x="7081830" y="4552958"/>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4" name="13 Flecha arriba"/>
          <p:cNvSpPr/>
          <p:nvPr/>
        </p:nvSpPr>
        <p:spPr>
          <a:xfrm rot="10800000">
            <a:off x="7081830" y="4829185"/>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5" name="14 Flecha arriba"/>
          <p:cNvSpPr/>
          <p:nvPr/>
        </p:nvSpPr>
        <p:spPr>
          <a:xfrm rot="10800000">
            <a:off x="7081830" y="5100649"/>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6" name="15 Flecha arriba"/>
          <p:cNvSpPr/>
          <p:nvPr/>
        </p:nvSpPr>
        <p:spPr>
          <a:xfrm rot="10800000">
            <a:off x="7081830" y="5376876"/>
            <a:ext cx="428628" cy="22383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20" name="19 Cerrar llave"/>
          <p:cNvSpPr/>
          <p:nvPr/>
        </p:nvSpPr>
        <p:spPr>
          <a:xfrm>
            <a:off x="7715272" y="3929066"/>
            <a:ext cx="438128" cy="1714512"/>
          </a:xfrm>
          <a:prstGeom prst="rightBrace">
            <a:avLst/>
          </a:prstGeom>
          <a:ln>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pic>
        <p:nvPicPr>
          <p:cNvPr id="73735" name="Picture 7"/>
          <p:cNvPicPr>
            <a:picLocks noChangeAspect="1" noChangeArrowheads="1"/>
          </p:cNvPicPr>
          <p:nvPr/>
        </p:nvPicPr>
        <p:blipFill>
          <a:blip r:embed="rId4" cstate="print"/>
          <a:srcRect/>
          <a:stretch>
            <a:fillRect/>
          </a:stretch>
        </p:blipFill>
        <p:spPr bwMode="auto">
          <a:xfrm>
            <a:off x="7143768" y="5929330"/>
            <a:ext cx="1733550" cy="581025"/>
          </a:xfrm>
          <a:prstGeom prst="rect">
            <a:avLst/>
          </a:prstGeom>
          <a:ln>
            <a:noFill/>
          </a:ln>
          <a:effectLst>
            <a:outerShdw blurRad="292100" dist="139700" dir="2700000" algn="tl" rotWithShape="0">
              <a:srgbClr val="333333">
                <a:alpha val="65000"/>
              </a:srgbClr>
            </a:outerShdw>
          </a:effectLst>
        </p:spPr>
      </p:pic>
      <p:sp>
        <p:nvSpPr>
          <p:cNvPr id="21" name="20 Flecha doblada"/>
          <p:cNvSpPr/>
          <p:nvPr/>
        </p:nvSpPr>
        <p:spPr>
          <a:xfrm rot="5400000">
            <a:off x="7893883" y="5036339"/>
            <a:ext cx="1214446" cy="571536"/>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900" decel="100000" fill="hold"/>
                                        <p:tgtEl>
                                          <p:spTgt spid="1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900" decel="100000" fill="hold"/>
                                        <p:tgtEl>
                                          <p:spTgt spid="1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800" decel="100000"/>
                                        <p:tgtEl>
                                          <p:spTgt spid="20"/>
                                        </p:tgtEl>
                                      </p:cBhvr>
                                    </p:animEffect>
                                    <p:anim calcmode="lin" valueType="num">
                                      <p:cBhvr>
                                        <p:cTn id="58" dur="800" decel="100000" fill="hold"/>
                                        <p:tgtEl>
                                          <p:spTgt spid="20"/>
                                        </p:tgtEl>
                                        <p:attrNameLst>
                                          <p:attrName>style.rotation</p:attrName>
                                        </p:attrNameLst>
                                      </p:cBhvr>
                                      <p:tavLst>
                                        <p:tav tm="0">
                                          <p:val>
                                            <p:fltVal val="-90"/>
                                          </p:val>
                                        </p:tav>
                                        <p:tav tm="100000">
                                          <p:val>
                                            <p:fltVal val="0"/>
                                          </p:val>
                                        </p:tav>
                                      </p:tavLst>
                                    </p:anim>
                                    <p:anim calcmode="lin" valueType="num">
                                      <p:cBhvr>
                                        <p:cTn id="59" dur="800" decel="100000" fill="hold"/>
                                        <p:tgtEl>
                                          <p:spTgt spid="20"/>
                                        </p:tgtEl>
                                        <p:attrNameLst>
                                          <p:attrName>ppt_x</p:attrName>
                                        </p:attrNameLst>
                                      </p:cBhvr>
                                      <p:tavLst>
                                        <p:tav tm="0">
                                          <p:val>
                                            <p:strVal val="#ppt_x+0.4"/>
                                          </p:val>
                                        </p:tav>
                                        <p:tav tm="100000">
                                          <p:val>
                                            <p:strVal val="#ppt_x-0.05"/>
                                          </p:val>
                                        </p:tav>
                                      </p:tavLst>
                                    </p:anim>
                                    <p:anim calcmode="lin" valueType="num">
                                      <p:cBhvr>
                                        <p:cTn id="60" dur="800" decel="100000" fill="hold"/>
                                        <p:tgtEl>
                                          <p:spTgt spid="2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63" presetID="3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800" decel="100000"/>
                                        <p:tgtEl>
                                          <p:spTgt spid="21"/>
                                        </p:tgtEl>
                                      </p:cBhvr>
                                    </p:animEffect>
                                    <p:anim calcmode="lin" valueType="num">
                                      <p:cBhvr>
                                        <p:cTn id="66" dur="800" decel="100000" fill="hold"/>
                                        <p:tgtEl>
                                          <p:spTgt spid="21"/>
                                        </p:tgtEl>
                                        <p:attrNameLst>
                                          <p:attrName>style.rotation</p:attrName>
                                        </p:attrNameLst>
                                      </p:cBhvr>
                                      <p:tavLst>
                                        <p:tav tm="0">
                                          <p:val>
                                            <p:fltVal val="-90"/>
                                          </p:val>
                                        </p:tav>
                                        <p:tav tm="100000">
                                          <p:val>
                                            <p:fltVal val="0"/>
                                          </p:val>
                                        </p:tav>
                                      </p:tavLst>
                                    </p:anim>
                                    <p:anim calcmode="lin" valueType="num">
                                      <p:cBhvr>
                                        <p:cTn id="67" dur="800" decel="100000" fill="hold"/>
                                        <p:tgtEl>
                                          <p:spTgt spid="21"/>
                                        </p:tgtEl>
                                        <p:attrNameLst>
                                          <p:attrName>ppt_x</p:attrName>
                                        </p:attrNameLst>
                                      </p:cBhvr>
                                      <p:tavLst>
                                        <p:tav tm="0">
                                          <p:val>
                                            <p:strVal val="#ppt_x+0.4"/>
                                          </p:val>
                                        </p:tav>
                                        <p:tav tm="100000">
                                          <p:val>
                                            <p:strVal val="#ppt_x-0.05"/>
                                          </p:val>
                                        </p:tav>
                                      </p:tavLst>
                                    </p:anim>
                                    <p:anim calcmode="lin" valueType="num">
                                      <p:cBhvr>
                                        <p:cTn id="68" dur="800" decel="100000" fill="hold"/>
                                        <p:tgtEl>
                                          <p:spTgt spid="21"/>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73735"/>
                                        </p:tgtEl>
                                        <p:attrNameLst>
                                          <p:attrName>style.visibility</p:attrName>
                                        </p:attrNameLst>
                                      </p:cBhvr>
                                      <p:to>
                                        <p:strVal val="visible"/>
                                      </p:to>
                                    </p:set>
                                    <p:animEffect transition="in" filter="fade">
                                      <p:cBhvr>
                                        <p:cTn id="73" dur="800" decel="100000"/>
                                        <p:tgtEl>
                                          <p:spTgt spid="73735"/>
                                        </p:tgtEl>
                                      </p:cBhvr>
                                    </p:animEffect>
                                    <p:anim calcmode="lin" valueType="num">
                                      <p:cBhvr>
                                        <p:cTn id="74" dur="800" decel="100000" fill="hold"/>
                                        <p:tgtEl>
                                          <p:spTgt spid="73735"/>
                                        </p:tgtEl>
                                        <p:attrNameLst>
                                          <p:attrName>style.rotation</p:attrName>
                                        </p:attrNameLst>
                                      </p:cBhvr>
                                      <p:tavLst>
                                        <p:tav tm="0">
                                          <p:val>
                                            <p:fltVal val="-90"/>
                                          </p:val>
                                        </p:tav>
                                        <p:tav tm="100000">
                                          <p:val>
                                            <p:fltVal val="0"/>
                                          </p:val>
                                        </p:tav>
                                      </p:tavLst>
                                    </p:anim>
                                    <p:anim calcmode="lin" valueType="num">
                                      <p:cBhvr>
                                        <p:cTn id="75" dur="800" decel="100000" fill="hold"/>
                                        <p:tgtEl>
                                          <p:spTgt spid="73735"/>
                                        </p:tgtEl>
                                        <p:attrNameLst>
                                          <p:attrName>ppt_x</p:attrName>
                                        </p:attrNameLst>
                                      </p:cBhvr>
                                      <p:tavLst>
                                        <p:tav tm="0">
                                          <p:val>
                                            <p:strVal val="#ppt_x+0.4"/>
                                          </p:val>
                                        </p:tav>
                                        <p:tav tm="100000">
                                          <p:val>
                                            <p:strVal val="#ppt_x-0.05"/>
                                          </p:val>
                                        </p:tav>
                                      </p:tavLst>
                                    </p:anim>
                                    <p:anim calcmode="lin" valueType="num">
                                      <p:cBhvr>
                                        <p:cTn id="76" dur="800" decel="100000" fill="hold"/>
                                        <p:tgtEl>
                                          <p:spTgt spid="73735"/>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73735"/>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737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P spid="20"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lstStyle/>
          <a:p>
            <a:r>
              <a:rPr lang="es-SV" b="1" dirty="0" smtClean="0">
                <a:latin typeface="Times New Roman" pitchFamily="18" charset="0"/>
                <a:cs typeface="Times New Roman" pitchFamily="18" charset="0"/>
              </a:rPr>
              <a:t>CONCLUSIONES</a:t>
            </a:r>
            <a:endParaRPr lang="es-ES" b="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92500" lnSpcReduction="10000"/>
          </a:bodyPr>
          <a:lstStyle/>
          <a:p>
            <a:pPr algn="just"/>
            <a:r>
              <a:rPr lang="es-SV" dirty="0" smtClean="0">
                <a:latin typeface="Times New Roman" pitchFamily="18" charset="0"/>
                <a:cs typeface="Times New Roman" pitchFamily="18" charset="0"/>
              </a:rPr>
              <a:t>CASO #1:</a:t>
            </a:r>
          </a:p>
          <a:p>
            <a:pPr lvl="1" algn="just"/>
            <a:r>
              <a:rPr lang="es-SV" dirty="0" smtClean="0"/>
              <a:t>La razón de molida es directamente proporcional al % de caña preparada.</a:t>
            </a:r>
            <a:endParaRPr lang="es-ES" dirty="0" smtClean="0"/>
          </a:p>
          <a:p>
            <a:pPr lvl="1" algn="just"/>
            <a:r>
              <a:rPr lang="es-SV" dirty="0" smtClean="0"/>
              <a:t>El % de caña preparada es directamente proporcional a la altura de los colchones en los diferentes transportadores.</a:t>
            </a:r>
            <a:endParaRPr lang="es-ES" dirty="0" smtClean="0"/>
          </a:p>
          <a:p>
            <a:pPr lvl="1" algn="just"/>
            <a:r>
              <a:rPr lang="es-SV" dirty="0" smtClean="0"/>
              <a:t>El ajuste adecuado de los parámetros del sistema de control en el área de preparación de caña puede generar un incremento de la molida.</a:t>
            </a:r>
            <a:endParaRPr lang="es-ES" dirty="0" smtClean="0"/>
          </a:p>
          <a:p>
            <a:pPr lvl="1" algn="just"/>
            <a:r>
              <a:rPr lang="es-SV" dirty="0" smtClean="0"/>
              <a:t>Es necesario instalar medidores de nivel en los diferentes transportadores para poder implementar un control que optimice él % de preparación de caña sin sobrepasar el nivel del centro del eje de las picadoras.</a:t>
            </a:r>
            <a:endParaRPr lang="es-ES" dirty="0" smtClean="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472518" cy="1143000"/>
          </a:xfrm>
        </p:spPr>
        <p:txBody>
          <a:bodyPr>
            <a:noAutofit/>
          </a:bodyPr>
          <a:lstStyle/>
          <a:p>
            <a:r>
              <a:rPr lang="es-SV" sz="4000" b="1" dirty="0" smtClean="0">
                <a:latin typeface="Times New Roman" pitchFamily="18" charset="0"/>
                <a:cs typeface="Times New Roman" pitchFamily="18" charset="0"/>
              </a:rPr>
              <a:t>MOLIDA DIARIA VERSUS NIVEL DONELLY MOLINO #1</a:t>
            </a:r>
            <a:endParaRPr lang="es-ES" sz="4000" b="1" dirty="0">
              <a:latin typeface="Times New Roman" pitchFamily="18" charset="0"/>
              <a:cs typeface="Times New Roman" pitchFamily="18" charset="0"/>
            </a:endParaRPr>
          </a:p>
        </p:txBody>
      </p:sp>
      <p:pic>
        <p:nvPicPr>
          <p:cNvPr id="4" name="Picture 15"/>
          <p:cNvPicPr>
            <a:picLocks noChangeAspect="1" noChangeArrowheads="1"/>
          </p:cNvPicPr>
          <p:nvPr/>
        </p:nvPicPr>
        <p:blipFill>
          <a:blip r:embed="rId3" cstate="print"/>
          <a:srcRect/>
          <a:stretch>
            <a:fillRect/>
          </a:stretch>
        </p:blipFill>
        <p:spPr bwMode="auto">
          <a:xfrm>
            <a:off x="571500" y="1857375"/>
            <a:ext cx="6267450" cy="4113213"/>
          </a:xfrm>
          <a:prstGeom prst="rect">
            <a:avLst/>
          </a:prstGeom>
          <a:noFill/>
          <a:ln w="9525">
            <a:noFill/>
            <a:miter lim="800000"/>
            <a:headEnd/>
            <a:tailEnd/>
          </a:ln>
        </p:spPr>
      </p:pic>
      <p:sp>
        <p:nvSpPr>
          <p:cNvPr id="5" name="5 Rectángulo redondeado"/>
          <p:cNvSpPr>
            <a:spLocks noChangeArrowheads="1"/>
          </p:cNvSpPr>
          <p:nvPr/>
        </p:nvSpPr>
        <p:spPr bwMode="auto">
          <a:xfrm>
            <a:off x="4203700" y="2428875"/>
            <a:ext cx="142875" cy="1000125"/>
          </a:xfrm>
          <a:prstGeom prst="roundRect">
            <a:avLst>
              <a:gd name="adj" fmla="val 16667"/>
            </a:avLst>
          </a:prstGeom>
          <a:solidFill>
            <a:srgbClr val="FFFF00">
              <a:alpha val="34901"/>
            </a:srgbClr>
          </a:solidFill>
          <a:ln w="9525" algn="ctr">
            <a:solidFill>
              <a:srgbClr val="FF0000"/>
            </a:solidFill>
            <a:round/>
            <a:headEnd/>
            <a:tailEnd/>
          </a:ln>
        </p:spPr>
        <p:txBody>
          <a:bodyPr/>
          <a:lstStyle/>
          <a:p>
            <a:endParaRPr lang="es-SV"/>
          </a:p>
        </p:txBody>
      </p:sp>
      <p:sp>
        <p:nvSpPr>
          <p:cNvPr id="6" name="6 Rectángulo redondeado"/>
          <p:cNvSpPr>
            <a:spLocks noChangeArrowheads="1"/>
          </p:cNvSpPr>
          <p:nvPr/>
        </p:nvSpPr>
        <p:spPr bwMode="auto">
          <a:xfrm>
            <a:off x="3276600" y="2286000"/>
            <a:ext cx="142875" cy="1571625"/>
          </a:xfrm>
          <a:prstGeom prst="roundRect">
            <a:avLst>
              <a:gd name="adj" fmla="val 16667"/>
            </a:avLst>
          </a:prstGeom>
          <a:solidFill>
            <a:srgbClr val="FFFF00">
              <a:alpha val="34901"/>
            </a:srgbClr>
          </a:solidFill>
          <a:ln w="9525" algn="ctr">
            <a:solidFill>
              <a:srgbClr val="FF0000"/>
            </a:solidFill>
            <a:round/>
            <a:headEnd/>
            <a:tailEnd/>
          </a:ln>
        </p:spPr>
        <p:txBody>
          <a:bodyPr/>
          <a:lstStyle/>
          <a:p>
            <a:endParaRPr lang="es-SV"/>
          </a:p>
        </p:txBody>
      </p:sp>
      <p:cxnSp>
        <p:nvCxnSpPr>
          <p:cNvPr id="7" name="12 Conector recto de flecha"/>
          <p:cNvCxnSpPr>
            <a:cxnSpLocks noChangeShapeType="1"/>
            <a:endCxn id="5" idx="2"/>
          </p:cNvCxnSpPr>
          <p:nvPr/>
        </p:nvCxnSpPr>
        <p:spPr bwMode="auto">
          <a:xfrm rot="16200000" flipV="1">
            <a:off x="3244850" y="4459288"/>
            <a:ext cx="2071688" cy="11112"/>
          </a:xfrm>
          <a:prstGeom prst="straightConnector1">
            <a:avLst/>
          </a:prstGeom>
          <a:noFill/>
          <a:ln w="25400" algn="ctr">
            <a:solidFill>
              <a:srgbClr val="FF0000"/>
            </a:solidFill>
            <a:round/>
            <a:headEnd/>
            <a:tailEnd type="arrow" w="med" len="med"/>
          </a:ln>
        </p:spPr>
      </p:cxnSp>
      <p:cxnSp>
        <p:nvCxnSpPr>
          <p:cNvPr id="8" name="14 Conector recto de flecha"/>
          <p:cNvCxnSpPr>
            <a:cxnSpLocks noChangeShapeType="1"/>
          </p:cNvCxnSpPr>
          <p:nvPr/>
        </p:nvCxnSpPr>
        <p:spPr bwMode="auto">
          <a:xfrm rot="16200000" flipV="1">
            <a:off x="2531268" y="4679157"/>
            <a:ext cx="1643063" cy="0"/>
          </a:xfrm>
          <a:prstGeom prst="straightConnector1">
            <a:avLst/>
          </a:prstGeom>
          <a:noFill/>
          <a:ln w="25400" algn="ctr">
            <a:solidFill>
              <a:srgbClr val="FF0000"/>
            </a:solidFill>
            <a:round/>
            <a:headEnd/>
            <a:tailEnd type="arrow" w="med" len="med"/>
          </a:ln>
        </p:spPr>
      </p:cxnSp>
      <p:sp>
        <p:nvSpPr>
          <p:cNvPr id="9" name="18 CuadroTexto"/>
          <p:cNvSpPr txBox="1">
            <a:spLocks noChangeArrowheads="1"/>
          </p:cNvSpPr>
          <p:nvPr/>
        </p:nvSpPr>
        <p:spPr bwMode="auto">
          <a:xfrm>
            <a:off x="4214813" y="5143500"/>
            <a:ext cx="1143000" cy="369888"/>
          </a:xfrm>
          <a:prstGeom prst="rect">
            <a:avLst/>
          </a:prstGeom>
          <a:noFill/>
          <a:ln w="9525">
            <a:noFill/>
            <a:miter lim="800000"/>
            <a:headEnd/>
            <a:tailEnd/>
          </a:ln>
        </p:spPr>
        <p:txBody>
          <a:bodyPr>
            <a:spAutoFit/>
          </a:bodyPr>
          <a:lstStyle/>
          <a:p>
            <a:r>
              <a:rPr lang="es-SV">
                <a:solidFill>
                  <a:srgbClr val="FF0000"/>
                </a:solidFill>
              </a:rPr>
              <a:t>SP=90%</a:t>
            </a:r>
          </a:p>
        </p:txBody>
      </p:sp>
      <p:cxnSp>
        <p:nvCxnSpPr>
          <p:cNvPr id="10" name="27 Conector recto de flecha"/>
          <p:cNvCxnSpPr>
            <a:cxnSpLocks noChangeShapeType="1"/>
            <a:stCxn id="11" idx="1"/>
          </p:cNvCxnSpPr>
          <p:nvPr/>
        </p:nvCxnSpPr>
        <p:spPr bwMode="auto">
          <a:xfrm rot="10800000" flipV="1">
            <a:off x="5429250" y="2663101"/>
            <a:ext cx="928700" cy="265836"/>
          </a:xfrm>
          <a:prstGeom prst="straightConnector1">
            <a:avLst/>
          </a:prstGeom>
          <a:noFill/>
          <a:ln w="25400" algn="ctr">
            <a:solidFill>
              <a:srgbClr val="000000"/>
            </a:solidFill>
            <a:round/>
            <a:headEnd/>
            <a:tailEnd type="arrow" w="med" len="med"/>
          </a:ln>
        </p:spPr>
      </p:cxnSp>
      <p:sp>
        <p:nvSpPr>
          <p:cNvPr id="11" name="28 CuadroTexto"/>
          <p:cNvSpPr txBox="1">
            <a:spLocks noChangeArrowheads="1"/>
          </p:cNvSpPr>
          <p:nvPr/>
        </p:nvSpPr>
        <p:spPr bwMode="auto">
          <a:xfrm>
            <a:off x="6357950" y="1785938"/>
            <a:ext cx="2643174" cy="175432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solidFill>
                  <a:schemeClr val="lt1"/>
                </a:solidFill>
                <a:latin typeface="Times New Roman" pitchFamily="18" charset="0"/>
                <a:cs typeface="Times New Roman" pitchFamily="18" charset="0"/>
              </a:rPr>
              <a:t>LÍNEA CARACTERÍSTICA DEL COMPORTAMIENTO DE LAS TONELADAS MOLIDAS VRS SP NIVEL DONELLY #1</a:t>
            </a:r>
          </a:p>
        </p:txBody>
      </p:sp>
      <p:sp>
        <p:nvSpPr>
          <p:cNvPr id="12" name="18 CuadroTexto"/>
          <p:cNvSpPr txBox="1">
            <a:spLocks noChangeArrowheads="1"/>
          </p:cNvSpPr>
          <p:nvPr/>
        </p:nvSpPr>
        <p:spPr bwMode="auto">
          <a:xfrm>
            <a:off x="2286000" y="5143500"/>
            <a:ext cx="1143000" cy="369888"/>
          </a:xfrm>
          <a:prstGeom prst="rect">
            <a:avLst/>
          </a:prstGeom>
          <a:noFill/>
          <a:ln w="9525">
            <a:noFill/>
            <a:miter lim="800000"/>
            <a:headEnd/>
            <a:tailEnd/>
          </a:ln>
        </p:spPr>
        <p:txBody>
          <a:bodyPr>
            <a:spAutoFit/>
          </a:bodyPr>
          <a:lstStyle/>
          <a:p>
            <a:r>
              <a:rPr lang="es-SV">
                <a:solidFill>
                  <a:srgbClr val="FF0000"/>
                </a:solidFill>
              </a:rPr>
              <a:t>SP=84%</a:t>
            </a:r>
          </a:p>
        </p:txBody>
      </p:sp>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lstStyle/>
          <a:p>
            <a:r>
              <a:rPr lang="es-SV" b="1" dirty="0" smtClean="0">
                <a:latin typeface="Times New Roman" pitchFamily="18" charset="0"/>
                <a:cs typeface="Times New Roman" pitchFamily="18" charset="0"/>
              </a:rPr>
              <a:t>CONCLUSIONES</a:t>
            </a:r>
            <a:endParaRPr lang="es-ES" b="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just"/>
            <a:r>
              <a:rPr lang="es-SV" dirty="0" smtClean="0">
                <a:latin typeface="Times New Roman" pitchFamily="18" charset="0"/>
                <a:cs typeface="Times New Roman" pitchFamily="18" charset="0"/>
              </a:rPr>
              <a:t>CASO #2:</a:t>
            </a:r>
          </a:p>
          <a:p>
            <a:pPr lvl="1" algn="just"/>
            <a:r>
              <a:rPr lang="es-SV" dirty="0" smtClean="0"/>
              <a:t>En este caso particular se redujo la variabilidad del control de pH de 0.13 a 0.07 lo cual reduce la producción de azucares reductores incrementando así la rentabilidad del proceso.</a:t>
            </a:r>
            <a:endParaRPr lang="es-ES" dirty="0" smtClean="0"/>
          </a:p>
          <a:p>
            <a:pPr lvl="1" algn="just"/>
            <a:r>
              <a:rPr lang="es-SV" dirty="0" smtClean="0"/>
              <a:t>La variabilidad en los lazos de control aguas abajo, se redujo 38.6% en promedio, únicamente por ajustar los parámetros del control de nivel del tanque de jugo alcalizado.</a:t>
            </a:r>
            <a:endParaRPr lang="es-ES" dirty="0" smtClean="0"/>
          </a:p>
          <a:p>
            <a:pPr lvl="1" algn="just"/>
            <a:endParaRPr lang="es-ES" dirty="0" smtClean="0"/>
          </a:p>
        </p:txBody>
      </p:sp>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010400"/>
          </a:xfrm>
        </p:spPr>
        <p:txBody>
          <a:bodyPr/>
          <a:lstStyle/>
          <a:p>
            <a:r>
              <a:rPr lang="es-SV" b="1" dirty="0" smtClean="0">
                <a:latin typeface="Times New Roman" pitchFamily="18" charset="0"/>
                <a:cs typeface="Times New Roman" pitchFamily="18" charset="0"/>
              </a:rPr>
              <a:t>CONCLUSIONES</a:t>
            </a:r>
            <a:endParaRPr lang="es-ES" b="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just"/>
            <a:r>
              <a:rPr lang="es-SV" dirty="0" smtClean="0"/>
              <a:t>Las técnicas de control automático mejorar los procesos de forma considerable y muchas veces basta con realizar los ajustes necesarios a sistemas que ya están operando.</a:t>
            </a: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1143000"/>
          </a:xfrm>
        </p:spPr>
        <p:txBody>
          <a:bodyPr>
            <a:noAutofit/>
          </a:bodyPr>
          <a:lstStyle/>
          <a:p>
            <a:r>
              <a:rPr lang="es-SV" sz="4000" b="1" dirty="0" smtClean="0">
                <a:latin typeface="Times New Roman" pitchFamily="18" charset="0"/>
                <a:cs typeface="Times New Roman" pitchFamily="18" charset="0"/>
              </a:rPr>
              <a:t>INFLUENCIA DE PICADORAS SOBRE LA MOLIDA</a:t>
            </a:r>
            <a:endParaRPr lang="es-ES" sz="4000" b="1" dirty="0">
              <a:latin typeface="Times New Roman" pitchFamily="18" charset="0"/>
              <a:cs typeface="Times New Roman" pitchFamily="18" charset="0"/>
            </a:endParaRPr>
          </a:p>
        </p:txBody>
      </p:sp>
      <p:pic>
        <p:nvPicPr>
          <p:cNvPr id="4" name="Picture 6"/>
          <p:cNvPicPr>
            <a:picLocks noChangeAspect="1" noChangeArrowheads="1"/>
          </p:cNvPicPr>
          <p:nvPr/>
        </p:nvPicPr>
        <p:blipFill>
          <a:blip r:embed="rId3" cstate="print"/>
          <a:srcRect/>
          <a:stretch>
            <a:fillRect/>
          </a:stretch>
        </p:blipFill>
        <p:spPr bwMode="auto">
          <a:xfrm>
            <a:off x="1219177" y="1928802"/>
            <a:ext cx="6924675" cy="895350"/>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1214414" y="3286124"/>
            <a:ext cx="6934200" cy="2676525"/>
          </a:xfrm>
          <a:prstGeom prst="rect">
            <a:avLst/>
          </a:prstGeom>
          <a:noFill/>
          <a:ln w="9525">
            <a:noFill/>
            <a:miter lim="800000"/>
            <a:headEnd/>
            <a:tailEnd/>
          </a:ln>
        </p:spPr>
      </p:pic>
      <p:sp>
        <p:nvSpPr>
          <p:cNvPr id="6" name="6 Rectángulo redondeado"/>
          <p:cNvSpPr>
            <a:spLocks noChangeArrowheads="1"/>
          </p:cNvSpPr>
          <p:nvPr/>
        </p:nvSpPr>
        <p:spPr bwMode="auto">
          <a:xfrm>
            <a:off x="1142977" y="5429249"/>
            <a:ext cx="7000875" cy="428625"/>
          </a:xfrm>
          <a:prstGeom prst="roundRect">
            <a:avLst>
              <a:gd name="adj" fmla="val 16667"/>
            </a:avLst>
          </a:prstGeom>
          <a:solidFill>
            <a:srgbClr val="FFFF00">
              <a:alpha val="34901"/>
            </a:srgbClr>
          </a:solidFill>
          <a:ln w="9525" algn="ctr">
            <a:solidFill>
              <a:srgbClr val="FF0000"/>
            </a:solidFill>
            <a:round/>
            <a:headEnd/>
            <a:tailEnd/>
          </a:ln>
        </p:spPr>
        <p:txBody>
          <a:bodyPr/>
          <a:lstStyle/>
          <a:p>
            <a:endParaRPr lang="es-SV"/>
          </a:p>
        </p:txBody>
      </p:sp>
      <p:sp>
        <p:nvSpPr>
          <p:cNvPr id="7" name="6 Rectángulo redondeado"/>
          <p:cNvSpPr>
            <a:spLocks noChangeArrowheads="1"/>
          </p:cNvSpPr>
          <p:nvPr/>
        </p:nvSpPr>
        <p:spPr bwMode="auto">
          <a:xfrm>
            <a:off x="1214414" y="2000239"/>
            <a:ext cx="6929438" cy="857250"/>
          </a:xfrm>
          <a:prstGeom prst="roundRect">
            <a:avLst>
              <a:gd name="adj" fmla="val 16667"/>
            </a:avLst>
          </a:prstGeom>
          <a:solidFill>
            <a:srgbClr val="FFFF00">
              <a:alpha val="34901"/>
            </a:srgbClr>
          </a:solidFill>
          <a:ln w="9525" algn="ctr">
            <a:solidFill>
              <a:srgbClr val="FF0000"/>
            </a:solidFill>
            <a:round/>
            <a:headEnd/>
            <a:tailEnd/>
          </a:ln>
        </p:spPr>
        <p:txBody>
          <a:bodyPr/>
          <a:lstStyle/>
          <a:p>
            <a:endParaRPr lang="es-SV"/>
          </a:p>
        </p:txBody>
      </p:sp>
      <p:sp>
        <p:nvSpPr>
          <p:cNvPr id="8" name="7 Rectángulo"/>
          <p:cNvSpPr/>
          <p:nvPr/>
        </p:nvSpPr>
        <p:spPr>
          <a:xfrm>
            <a:off x="4000496" y="6273225"/>
            <a:ext cx="4572000" cy="584775"/>
          </a:xfrm>
          <a:prstGeom prst="rect">
            <a:avLst/>
          </a:prstGeom>
        </p:spPr>
        <p:txBody>
          <a:bodyPr>
            <a:spAutoFit/>
          </a:bodyPr>
          <a:lstStyle/>
          <a:p>
            <a:r>
              <a:rPr lang="es-ES" sz="1600" dirty="0" err="1" smtClean="0">
                <a:latin typeface="Times New Roman" pitchFamily="18" charset="0"/>
                <a:cs typeface="Times New Roman" pitchFamily="18" charset="0"/>
              </a:rPr>
              <a:t>Hugot</a:t>
            </a:r>
            <a:r>
              <a:rPr lang="es-ES" sz="1600" dirty="0" smtClean="0">
                <a:latin typeface="Times New Roman" pitchFamily="18" charset="0"/>
                <a:cs typeface="Times New Roman" pitchFamily="18" charset="0"/>
              </a:rPr>
              <a:t>, </a:t>
            </a:r>
            <a:r>
              <a:rPr lang="es-ES" sz="1600" dirty="0" err="1" smtClean="0">
                <a:latin typeface="Times New Roman" pitchFamily="18" charset="0"/>
                <a:cs typeface="Times New Roman" pitchFamily="18" charset="0"/>
              </a:rPr>
              <a:t>Handbook</a:t>
            </a:r>
            <a:r>
              <a:rPr lang="es-ES" sz="1600" dirty="0" smtClean="0">
                <a:latin typeface="Times New Roman" pitchFamily="18" charset="0"/>
                <a:cs typeface="Times New Roman" pitchFamily="18" charset="0"/>
              </a:rPr>
              <a:t> of </a:t>
            </a:r>
            <a:r>
              <a:rPr lang="es-ES" sz="1600" dirty="0" err="1" smtClean="0">
                <a:latin typeface="Times New Roman" pitchFamily="18" charset="0"/>
                <a:cs typeface="Times New Roman" pitchFamily="18" charset="0"/>
              </a:rPr>
              <a:t>cane</a:t>
            </a:r>
            <a:r>
              <a:rPr lang="es-ES" sz="1600" dirty="0" smtClean="0">
                <a:latin typeface="Times New Roman" pitchFamily="18" charset="0"/>
                <a:cs typeface="Times New Roman" pitchFamily="18" charset="0"/>
              </a:rPr>
              <a:t> </a:t>
            </a:r>
            <a:r>
              <a:rPr lang="es-ES" sz="1600" dirty="0" err="1" smtClean="0">
                <a:latin typeface="Times New Roman" pitchFamily="18" charset="0"/>
                <a:cs typeface="Times New Roman" pitchFamily="18" charset="0"/>
              </a:rPr>
              <a:t>sugar</a:t>
            </a:r>
            <a:r>
              <a:rPr lang="es-ES" sz="1600" dirty="0" smtClean="0">
                <a:latin typeface="Times New Roman" pitchFamily="18" charset="0"/>
                <a:cs typeface="Times New Roman" pitchFamily="18" charset="0"/>
              </a:rPr>
              <a:t> </a:t>
            </a:r>
            <a:r>
              <a:rPr lang="es-ES" sz="1600" dirty="0" err="1" smtClean="0">
                <a:latin typeface="Times New Roman" pitchFamily="18" charset="0"/>
                <a:cs typeface="Times New Roman" pitchFamily="18" charset="0"/>
              </a:rPr>
              <a:t>engineering</a:t>
            </a:r>
            <a:r>
              <a:rPr lang="es-ES" sz="1600" dirty="0" smtClean="0">
                <a:latin typeface="Times New Roman" pitchFamily="18" charset="0"/>
                <a:cs typeface="Times New Roman" pitchFamily="18" charset="0"/>
              </a:rPr>
              <a:t>. 1986 3ra ed. </a:t>
            </a:r>
            <a:r>
              <a:rPr lang="es-SV" sz="1600" dirty="0" smtClean="0">
                <a:latin typeface="Times New Roman" pitchFamily="18" charset="0"/>
                <a:cs typeface="Times New Roman" pitchFamily="18" charset="0"/>
              </a:rPr>
              <a:t>Ámsterdam. 32P-33P</a:t>
            </a:r>
            <a:endParaRPr lang="es-ES" sz="16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Grp="1" noChangeAspect="1" noChangeArrowheads="1"/>
          </p:cNvPicPr>
          <p:nvPr>
            <p:ph idx="1"/>
          </p:nvPr>
        </p:nvPicPr>
        <p:blipFill>
          <a:blip r:embed="rId3" cstate="print"/>
          <a:srcRect/>
          <a:stretch>
            <a:fillRect/>
          </a:stretch>
        </p:blipFill>
        <p:spPr bwMode="auto">
          <a:xfrm>
            <a:off x="428596" y="2428868"/>
            <a:ext cx="4167216" cy="3000396"/>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457200" y="704088"/>
            <a:ext cx="8229600" cy="867524"/>
          </a:xfrm>
        </p:spPr>
        <p:txBody>
          <a:bodyPr>
            <a:normAutofit/>
          </a:bodyPr>
          <a:lstStyle/>
          <a:p>
            <a:r>
              <a:rPr lang="es-SV" sz="4500" b="1" dirty="0" smtClean="0">
                <a:latin typeface="Times New Roman" pitchFamily="18" charset="0"/>
                <a:cs typeface="Times New Roman" pitchFamily="18" charset="0"/>
              </a:rPr>
              <a:t>% CAÑA PREPARADA</a:t>
            </a:r>
            <a:endParaRPr lang="es-ES" sz="4500" b="1"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CuadroTexto"/>
          <p:cNvSpPr txBox="1"/>
          <p:nvPr/>
        </p:nvSpPr>
        <p:spPr>
          <a:xfrm>
            <a:off x="7143768" y="3500438"/>
            <a:ext cx="150019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latin typeface="Times New Roman" pitchFamily="18" charset="0"/>
                <a:cs typeface="Times New Roman" pitchFamily="18" charset="0"/>
              </a:rPr>
              <a:t>i= (r/h)*100</a:t>
            </a:r>
            <a:endParaRPr lang="es-ES" dirty="0">
              <a:latin typeface="Times New Roman" pitchFamily="18" charset="0"/>
              <a:cs typeface="Times New Roman" pitchFamily="18" charset="0"/>
            </a:endParaRPr>
          </a:p>
        </p:txBody>
      </p:sp>
      <p:sp>
        <p:nvSpPr>
          <p:cNvPr id="15" name="14 CuadroTexto"/>
          <p:cNvSpPr txBox="1"/>
          <p:nvPr/>
        </p:nvSpPr>
        <p:spPr>
          <a:xfrm>
            <a:off x="4572000" y="3500438"/>
            <a:ext cx="2714644" cy="369332"/>
          </a:xfrm>
          <a:prstGeom prst="rect">
            <a:avLst/>
          </a:prstGeom>
          <a:noFill/>
        </p:spPr>
        <p:txBody>
          <a:bodyPr wrap="square" rtlCol="0">
            <a:spAutoFit/>
          </a:bodyPr>
          <a:lstStyle/>
          <a:p>
            <a:r>
              <a:rPr lang="es-SV" dirty="0" smtClean="0">
                <a:latin typeface="Times New Roman" pitchFamily="18" charset="0"/>
                <a:cs typeface="Times New Roman" pitchFamily="18" charset="0"/>
              </a:rPr>
              <a:t>% caña dejada de preparar</a:t>
            </a:r>
            <a:endParaRPr lang="es-ES" dirty="0">
              <a:latin typeface="Times New Roman" pitchFamily="18" charset="0"/>
              <a:cs typeface="Times New Roman" pitchFamily="18" charset="0"/>
            </a:endParaRPr>
          </a:p>
        </p:txBody>
      </p:sp>
      <p:sp>
        <p:nvSpPr>
          <p:cNvPr id="9" name="8 CuadroTexto"/>
          <p:cNvSpPr txBox="1"/>
          <p:nvPr/>
        </p:nvSpPr>
        <p:spPr>
          <a:xfrm>
            <a:off x="6929454" y="4131238"/>
            <a:ext cx="1714512"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latin typeface="Times New Roman" pitchFamily="18" charset="0"/>
                <a:cs typeface="Times New Roman" pitchFamily="18" charset="0"/>
              </a:rPr>
              <a:t>k= (100 – i)/100</a:t>
            </a:r>
            <a:endParaRPr lang="es-ES" dirty="0">
              <a:latin typeface="Times New Roman" pitchFamily="18" charset="0"/>
              <a:cs typeface="Times New Roman" pitchFamily="18" charset="0"/>
            </a:endParaRPr>
          </a:p>
        </p:txBody>
      </p:sp>
      <p:sp>
        <p:nvSpPr>
          <p:cNvPr id="10" name="9 CuadroTexto"/>
          <p:cNvSpPr txBox="1"/>
          <p:nvPr/>
        </p:nvSpPr>
        <p:spPr>
          <a:xfrm>
            <a:off x="5143504" y="4131238"/>
            <a:ext cx="1857388" cy="369332"/>
          </a:xfrm>
          <a:prstGeom prst="rect">
            <a:avLst/>
          </a:prstGeom>
          <a:noFill/>
        </p:spPr>
        <p:txBody>
          <a:bodyPr wrap="square" rtlCol="0">
            <a:spAutoFit/>
          </a:bodyPr>
          <a:lstStyle/>
          <a:p>
            <a:r>
              <a:rPr lang="es-SV" dirty="0" smtClean="0">
                <a:latin typeface="Times New Roman" pitchFamily="18" charset="0"/>
                <a:cs typeface="Times New Roman" pitchFamily="18" charset="0"/>
              </a:rPr>
              <a:t>% caña preparada</a:t>
            </a:r>
            <a:endParaRPr lang="es-ES" dirty="0">
              <a:latin typeface="Times New Roman" pitchFamily="18" charset="0"/>
              <a:cs typeface="Times New Roman" pitchFamily="18" charset="0"/>
            </a:endParaRPr>
          </a:p>
        </p:txBody>
      </p:sp>
      <p:sp>
        <p:nvSpPr>
          <p:cNvPr id="12" name="11 Rectángulo"/>
          <p:cNvSpPr/>
          <p:nvPr/>
        </p:nvSpPr>
        <p:spPr>
          <a:xfrm>
            <a:off x="4572000" y="6143644"/>
            <a:ext cx="4572000" cy="584775"/>
          </a:xfrm>
          <a:prstGeom prst="rect">
            <a:avLst/>
          </a:prstGeom>
        </p:spPr>
        <p:txBody>
          <a:bodyPr>
            <a:spAutoFit/>
          </a:bodyPr>
          <a:lstStyle/>
          <a:p>
            <a:r>
              <a:rPr lang="es-ES" sz="1600" dirty="0" err="1" smtClean="0">
                <a:latin typeface="Times New Roman" pitchFamily="18" charset="0"/>
                <a:cs typeface="Times New Roman" pitchFamily="18" charset="0"/>
              </a:rPr>
              <a:t>Hugot</a:t>
            </a:r>
            <a:r>
              <a:rPr lang="es-ES" sz="1600" dirty="0" smtClean="0">
                <a:latin typeface="Times New Roman" pitchFamily="18" charset="0"/>
                <a:cs typeface="Times New Roman" pitchFamily="18" charset="0"/>
              </a:rPr>
              <a:t>, </a:t>
            </a:r>
            <a:r>
              <a:rPr lang="es-ES" sz="1600" dirty="0" err="1" smtClean="0">
                <a:latin typeface="Times New Roman" pitchFamily="18" charset="0"/>
                <a:cs typeface="Times New Roman" pitchFamily="18" charset="0"/>
              </a:rPr>
              <a:t>Handbook</a:t>
            </a:r>
            <a:r>
              <a:rPr lang="es-ES" sz="1600" dirty="0" smtClean="0">
                <a:latin typeface="Times New Roman" pitchFamily="18" charset="0"/>
                <a:cs typeface="Times New Roman" pitchFamily="18" charset="0"/>
              </a:rPr>
              <a:t> of </a:t>
            </a:r>
            <a:r>
              <a:rPr lang="es-ES" sz="1600" dirty="0" err="1" smtClean="0">
                <a:latin typeface="Times New Roman" pitchFamily="18" charset="0"/>
                <a:cs typeface="Times New Roman" pitchFamily="18" charset="0"/>
              </a:rPr>
              <a:t>cane</a:t>
            </a:r>
            <a:r>
              <a:rPr lang="es-ES" sz="1600" dirty="0" smtClean="0">
                <a:latin typeface="Times New Roman" pitchFamily="18" charset="0"/>
                <a:cs typeface="Times New Roman" pitchFamily="18" charset="0"/>
              </a:rPr>
              <a:t> </a:t>
            </a:r>
            <a:r>
              <a:rPr lang="es-ES" sz="1600" dirty="0" err="1" smtClean="0">
                <a:latin typeface="Times New Roman" pitchFamily="18" charset="0"/>
                <a:cs typeface="Times New Roman" pitchFamily="18" charset="0"/>
              </a:rPr>
              <a:t>sugar</a:t>
            </a:r>
            <a:r>
              <a:rPr lang="es-ES" sz="1600" dirty="0" smtClean="0">
                <a:latin typeface="Times New Roman" pitchFamily="18" charset="0"/>
                <a:cs typeface="Times New Roman" pitchFamily="18" charset="0"/>
              </a:rPr>
              <a:t> </a:t>
            </a:r>
            <a:r>
              <a:rPr lang="es-ES" sz="1600" dirty="0" err="1" smtClean="0">
                <a:latin typeface="Times New Roman" pitchFamily="18" charset="0"/>
                <a:cs typeface="Times New Roman" pitchFamily="18" charset="0"/>
              </a:rPr>
              <a:t>engineering</a:t>
            </a:r>
            <a:r>
              <a:rPr lang="es-ES" sz="1600" dirty="0" smtClean="0">
                <a:latin typeface="Times New Roman" pitchFamily="18" charset="0"/>
                <a:cs typeface="Times New Roman" pitchFamily="18" charset="0"/>
              </a:rPr>
              <a:t>. 1986 3ra ed. </a:t>
            </a:r>
            <a:r>
              <a:rPr lang="es-SV" sz="1600" dirty="0" smtClean="0">
                <a:latin typeface="Times New Roman" pitchFamily="18" charset="0"/>
                <a:cs typeface="Times New Roman" pitchFamily="18" charset="0"/>
              </a:rPr>
              <a:t>Ámsterdam. 33P</a:t>
            </a:r>
            <a:endParaRPr lang="es-ES" sz="1600" dirty="0">
              <a:latin typeface="Times New Roman" pitchFamily="18" charset="0"/>
              <a:cs typeface="Times New Roman" pitchFamily="18" charset="0"/>
            </a:endParaRPr>
          </a:p>
        </p:txBody>
      </p:sp>
      <p:sp>
        <p:nvSpPr>
          <p:cNvPr id="14" name="13 CuadroTexto"/>
          <p:cNvSpPr txBox="1"/>
          <p:nvPr/>
        </p:nvSpPr>
        <p:spPr>
          <a:xfrm>
            <a:off x="2928926" y="2571744"/>
            <a:ext cx="164307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SV" dirty="0" smtClean="0">
                <a:latin typeface="Times New Roman" pitchFamily="18" charset="0"/>
                <a:cs typeface="Times New Roman" pitchFamily="18" charset="0"/>
              </a:rPr>
              <a:t>Caña preparada</a:t>
            </a:r>
            <a:endParaRPr lang="es-ES" dirty="0">
              <a:latin typeface="Times New Roman" pitchFamily="18" charset="0"/>
              <a:cs typeface="Times New Roman" pitchFamily="18" charset="0"/>
            </a:endParaRPr>
          </a:p>
        </p:txBody>
      </p:sp>
      <p:sp>
        <p:nvSpPr>
          <p:cNvPr id="16" name="15 Flecha abajo"/>
          <p:cNvSpPr/>
          <p:nvPr/>
        </p:nvSpPr>
        <p:spPr>
          <a:xfrm>
            <a:off x="3214678" y="3000372"/>
            <a:ext cx="357190" cy="928694"/>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8" name="17 Flecha abajo"/>
          <p:cNvSpPr/>
          <p:nvPr/>
        </p:nvSpPr>
        <p:spPr>
          <a:xfrm rot="10800000">
            <a:off x="3214678" y="4643446"/>
            <a:ext cx="285752" cy="100013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7" name="16 CuadroTexto"/>
          <p:cNvSpPr txBox="1"/>
          <p:nvPr/>
        </p:nvSpPr>
        <p:spPr>
          <a:xfrm>
            <a:off x="2928926" y="5711627"/>
            <a:ext cx="142876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SV" dirty="0" smtClean="0">
                <a:latin typeface="Times New Roman" pitchFamily="18" charset="0"/>
                <a:cs typeface="Times New Roman" pitchFamily="18" charset="0"/>
              </a:rPr>
              <a:t>Caña dejada de preparada</a:t>
            </a:r>
            <a:endParaRPr lang="es-ES" dirty="0">
              <a:latin typeface="Times New Roman" pitchFamily="18" charset="0"/>
              <a:cs typeface="Times New Roman" pitchFamily="18" charset="0"/>
            </a:endParaRPr>
          </a:p>
        </p:txBody>
      </p:sp>
      <p:sp>
        <p:nvSpPr>
          <p:cNvPr id="20" name="19 Rectángulo redondeado"/>
          <p:cNvSpPr/>
          <p:nvPr/>
        </p:nvSpPr>
        <p:spPr>
          <a:xfrm rot="20725092">
            <a:off x="2727741" y="4433205"/>
            <a:ext cx="1195100" cy="216824"/>
          </a:xfrm>
          <a:prstGeom prst="roundRect">
            <a:avLst/>
          </a:prstGeom>
          <a:solidFill>
            <a:srgbClr val="FFFF00">
              <a:alpha val="5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redondeado"/>
          <p:cNvSpPr/>
          <p:nvPr/>
        </p:nvSpPr>
        <p:spPr>
          <a:xfrm rot="20725092">
            <a:off x="2671653" y="4046646"/>
            <a:ext cx="1195100" cy="381655"/>
          </a:xfrm>
          <a:prstGeom prst="roundRect">
            <a:avLst/>
          </a:prstGeom>
          <a:solidFill>
            <a:srgbClr val="FFFF00">
              <a:alpha val="5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ppt_w*2.5"/>
                                          </p:val>
                                        </p:tav>
                                        <p:tav tm="100000">
                                          <p:val>
                                            <p:strVal val="#ppt_w"/>
                                          </p:val>
                                        </p:tav>
                                      </p:tavLst>
                                    </p:anim>
                                    <p:anim calcmode="lin" valueType="num">
                                      <p:cBhvr>
                                        <p:cTn id="25" dur="500" fill="hold"/>
                                        <p:tgtEl>
                                          <p:spTgt spid="14"/>
                                        </p:tgtEl>
                                        <p:attrNameLst>
                                          <p:attrName>ppt_h</p:attrName>
                                        </p:attrNameLst>
                                      </p:cBhvr>
                                      <p:tavLst>
                                        <p:tav tm="0">
                                          <p:val>
                                            <p:strVal val="#ppt_h*0.01"/>
                                          </p:val>
                                        </p:tav>
                                        <p:tav tm="100000">
                                          <p:val>
                                            <p:strVal val="#ppt_h"/>
                                          </p:val>
                                        </p:tav>
                                      </p:tavLst>
                                    </p:anim>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h+1"/>
                                          </p:val>
                                        </p:tav>
                                        <p:tav tm="100000">
                                          <p:val>
                                            <p:strVal val="#ppt_y"/>
                                          </p:val>
                                        </p:tav>
                                      </p:tavLst>
                                    </p:anim>
                                    <p:animEffect transition="in" filter="fade">
                                      <p:cBhvr>
                                        <p:cTn id="28" dur="500"/>
                                        <p:tgtEl>
                                          <p:spTgt spid="14"/>
                                        </p:tgtEl>
                                      </p:cBhvr>
                                    </p:animEffect>
                                  </p:childTnLst>
                                </p:cTn>
                              </p:par>
                              <p:par>
                                <p:cTn id="29" presetID="58" presetClass="entr" presetSubtype="0" accel="100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2.5"/>
                                          </p:val>
                                        </p:tav>
                                        <p:tav tm="100000">
                                          <p:val>
                                            <p:strVal val="#ppt_w"/>
                                          </p:val>
                                        </p:tav>
                                      </p:tavLst>
                                    </p:anim>
                                    <p:anim calcmode="lin" valueType="num">
                                      <p:cBhvr>
                                        <p:cTn id="32" dur="500" fill="hold"/>
                                        <p:tgtEl>
                                          <p:spTgt spid="16"/>
                                        </p:tgtEl>
                                        <p:attrNameLst>
                                          <p:attrName>ppt_h</p:attrName>
                                        </p:attrNameLst>
                                      </p:cBhvr>
                                      <p:tavLst>
                                        <p:tav tm="0">
                                          <p:val>
                                            <p:strVal val="#ppt_h*0.01"/>
                                          </p:val>
                                        </p:tav>
                                        <p:tav tm="100000">
                                          <p:val>
                                            <p:strVal val="#ppt_h"/>
                                          </p:val>
                                        </p:tav>
                                      </p:tavLst>
                                    </p:anim>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h+1"/>
                                          </p:val>
                                        </p:tav>
                                        <p:tav tm="100000">
                                          <p:val>
                                            <p:strVal val="#ppt_y"/>
                                          </p:val>
                                        </p:tav>
                                      </p:tavLst>
                                    </p:anim>
                                    <p:animEffect transition="in" filter="fade">
                                      <p:cBhvr>
                                        <p:cTn id="35" dur="500"/>
                                        <p:tgtEl>
                                          <p:spTgt spid="16"/>
                                        </p:tgtEl>
                                      </p:cBhvr>
                                    </p:animEffect>
                                  </p:childTnLst>
                                </p:cTn>
                              </p:par>
                              <p:par>
                                <p:cTn id="36" presetID="58" presetClass="entr" presetSubtype="0" accel="10000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strVal val="#ppt_w*2.5"/>
                                          </p:val>
                                        </p:tav>
                                        <p:tav tm="100000">
                                          <p:val>
                                            <p:strVal val="#ppt_w"/>
                                          </p:val>
                                        </p:tav>
                                      </p:tavLst>
                                    </p:anim>
                                    <p:anim calcmode="lin" valueType="num">
                                      <p:cBhvr>
                                        <p:cTn id="39" dur="500" fill="hold"/>
                                        <p:tgtEl>
                                          <p:spTgt spid="19"/>
                                        </p:tgtEl>
                                        <p:attrNameLst>
                                          <p:attrName>ppt_h</p:attrName>
                                        </p:attrNameLst>
                                      </p:cBhvr>
                                      <p:tavLst>
                                        <p:tav tm="0">
                                          <p:val>
                                            <p:strVal val="#ppt_h*0.01"/>
                                          </p:val>
                                        </p:tav>
                                        <p:tav tm="100000">
                                          <p:val>
                                            <p:strVal val="#ppt_h"/>
                                          </p:val>
                                        </p:tav>
                                      </p:tavLst>
                                    </p:anim>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h+1"/>
                                          </p:val>
                                        </p:tav>
                                        <p:tav tm="100000">
                                          <p:val>
                                            <p:strVal val="#ppt_y"/>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7" grpId="0" animBg="1"/>
      <p:bldP spid="20"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571480"/>
            <a:ext cx="8858280" cy="796086"/>
          </a:xfrm>
        </p:spPr>
        <p:txBody>
          <a:bodyPr>
            <a:noAutofit/>
          </a:bodyPr>
          <a:lstStyle/>
          <a:p>
            <a:r>
              <a:rPr lang="es-SV" sz="3800" b="1" dirty="0" smtClean="0">
                <a:latin typeface="Times New Roman" pitchFamily="18" charset="0"/>
                <a:cs typeface="Times New Roman" pitchFamily="18" charset="0"/>
              </a:rPr>
              <a:t>% DE CAÑA DEJADA DE PREPARADA</a:t>
            </a:r>
            <a:endParaRPr lang="es-ES" sz="3800" b="1" dirty="0">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000628" y="2500306"/>
            <a:ext cx="1643074" cy="646331"/>
          </a:xfrm>
          <a:prstGeom prst="rect">
            <a:avLst/>
          </a:prstGeom>
          <a:noFill/>
        </p:spPr>
        <p:txBody>
          <a:bodyPr wrap="square" rtlCol="0">
            <a:spAutoFit/>
          </a:bodyPr>
          <a:lstStyle/>
          <a:p>
            <a:r>
              <a:rPr lang="es-SV" dirty="0" smtClean="0">
                <a:latin typeface="Times New Roman" pitchFamily="18" charset="0"/>
                <a:cs typeface="Times New Roman" pitchFamily="18" charset="0"/>
              </a:rPr>
              <a:t>Caso #1:</a:t>
            </a:r>
          </a:p>
          <a:p>
            <a:r>
              <a:rPr lang="es-SV" dirty="0" smtClean="0">
                <a:latin typeface="Times New Roman" pitchFamily="18" charset="0"/>
                <a:cs typeface="Times New Roman" pitchFamily="18" charset="0"/>
              </a:rPr>
              <a:t>i1=(r1/h1)*100 </a:t>
            </a:r>
            <a:endParaRPr lang="es-ES" dirty="0">
              <a:latin typeface="Times New Roman" pitchFamily="18" charset="0"/>
              <a:cs typeface="Times New Roman" pitchFamily="18" charset="0"/>
            </a:endParaRPr>
          </a:p>
        </p:txBody>
      </p:sp>
      <p:sp>
        <p:nvSpPr>
          <p:cNvPr id="8" name="7 CuadroTexto"/>
          <p:cNvSpPr txBox="1"/>
          <p:nvPr/>
        </p:nvSpPr>
        <p:spPr>
          <a:xfrm>
            <a:off x="5000628" y="3214686"/>
            <a:ext cx="3429024" cy="2308324"/>
          </a:xfrm>
          <a:prstGeom prst="rect">
            <a:avLst/>
          </a:prstGeom>
          <a:noFill/>
        </p:spPr>
        <p:txBody>
          <a:bodyPr wrap="square" rtlCol="0">
            <a:spAutoFit/>
          </a:bodyPr>
          <a:lstStyle/>
          <a:p>
            <a:r>
              <a:rPr lang="es-SV" dirty="0" smtClean="0">
                <a:latin typeface="Times New Roman" pitchFamily="18" charset="0"/>
                <a:cs typeface="Times New Roman" pitchFamily="18" charset="0"/>
              </a:rPr>
              <a:t>Caso #2:</a:t>
            </a:r>
          </a:p>
          <a:p>
            <a:r>
              <a:rPr lang="es-SV" dirty="0" smtClean="0">
                <a:latin typeface="Times New Roman" pitchFamily="18" charset="0"/>
                <a:cs typeface="Times New Roman" pitchFamily="18" charset="0"/>
              </a:rPr>
              <a:t>i2= (r2/h2)*100</a:t>
            </a:r>
          </a:p>
          <a:p>
            <a:endParaRPr lang="es-SV" dirty="0" smtClean="0">
              <a:latin typeface="Times New Roman" pitchFamily="18" charset="0"/>
              <a:cs typeface="Times New Roman" pitchFamily="18" charset="0"/>
            </a:endParaRPr>
          </a:p>
          <a:p>
            <a:r>
              <a:rPr lang="es-SV" dirty="0" smtClean="0">
                <a:latin typeface="Times New Roman" pitchFamily="18" charset="0"/>
                <a:cs typeface="Times New Roman" pitchFamily="18" charset="0"/>
              </a:rPr>
              <a:t>Sustituyendo r2=r1 y h2=0.5*h1</a:t>
            </a:r>
          </a:p>
          <a:p>
            <a:endParaRPr lang="es-SV" dirty="0" smtClean="0">
              <a:latin typeface="Times New Roman" pitchFamily="18" charset="0"/>
              <a:cs typeface="Times New Roman" pitchFamily="18" charset="0"/>
            </a:endParaRPr>
          </a:p>
          <a:p>
            <a:r>
              <a:rPr lang="es-SV" dirty="0" smtClean="0">
                <a:latin typeface="Times New Roman" pitchFamily="18" charset="0"/>
                <a:cs typeface="Times New Roman" pitchFamily="18" charset="0"/>
              </a:rPr>
              <a:t>i2=(r1/(0.5*h1))*100</a:t>
            </a:r>
          </a:p>
          <a:p>
            <a:r>
              <a:rPr lang="es-SV" dirty="0" smtClean="0">
                <a:latin typeface="Times New Roman" pitchFamily="18" charset="0"/>
                <a:cs typeface="Times New Roman" pitchFamily="18" charset="0"/>
              </a:rPr>
              <a:t>i2=2*(r1/h1)*100</a:t>
            </a:r>
          </a:p>
          <a:p>
            <a:r>
              <a:rPr lang="es-SV" dirty="0" smtClean="0">
                <a:latin typeface="Times New Roman" pitchFamily="18" charset="0"/>
                <a:cs typeface="Times New Roman" pitchFamily="18" charset="0"/>
              </a:rPr>
              <a:t>i2=2*i1</a:t>
            </a:r>
            <a:endParaRPr lang="es-ES"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cstate="print"/>
          <a:srcRect/>
          <a:stretch>
            <a:fillRect/>
          </a:stretch>
        </p:blipFill>
        <p:spPr bwMode="auto">
          <a:xfrm>
            <a:off x="889347" y="1785926"/>
            <a:ext cx="3325463" cy="2428892"/>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889348" y="4357694"/>
            <a:ext cx="3325462" cy="2428892"/>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5000628" y="1785926"/>
            <a:ext cx="1643074" cy="646331"/>
          </a:xfrm>
          <a:prstGeom prst="rect">
            <a:avLst/>
          </a:prstGeom>
          <a:noFill/>
        </p:spPr>
        <p:txBody>
          <a:bodyPr wrap="square" rtlCol="0">
            <a:spAutoFit/>
          </a:bodyPr>
          <a:lstStyle/>
          <a:p>
            <a:r>
              <a:rPr lang="es-SV" dirty="0" smtClean="0">
                <a:latin typeface="Times New Roman" pitchFamily="18" charset="0"/>
                <a:cs typeface="Times New Roman" pitchFamily="18" charset="0"/>
              </a:rPr>
              <a:t>Si: r2= r1</a:t>
            </a:r>
          </a:p>
          <a:p>
            <a:r>
              <a:rPr lang="es-SV" dirty="0" smtClean="0">
                <a:latin typeface="Times New Roman" pitchFamily="18" charset="0"/>
                <a:cs typeface="Times New Roman" pitchFamily="18" charset="0"/>
              </a:rPr>
              <a:t>     h2=0.5*h1 </a:t>
            </a:r>
            <a:endParaRPr lang="es-ES" dirty="0">
              <a:latin typeface="Times New Roman" pitchFamily="18" charset="0"/>
              <a:cs typeface="Times New Roman" pitchFamily="18" charset="0"/>
            </a:endParaRPr>
          </a:p>
        </p:txBody>
      </p:sp>
      <p:sp>
        <p:nvSpPr>
          <p:cNvPr id="12" name="11 CuadroTexto"/>
          <p:cNvSpPr txBox="1"/>
          <p:nvPr/>
        </p:nvSpPr>
        <p:spPr>
          <a:xfrm>
            <a:off x="7286644" y="5715016"/>
            <a:ext cx="107157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SV" dirty="0" smtClean="0">
                <a:latin typeface="Times New Roman" pitchFamily="18" charset="0"/>
                <a:cs typeface="Times New Roman" pitchFamily="18" charset="0"/>
              </a:rPr>
              <a:t>i2 = 2*i1</a:t>
            </a:r>
            <a:endParaRPr lang="es-ES" dirty="0">
              <a:latin typeface="Times New Roman" pitchFamily="18" charset="0"/>
              <a:cs typeface="Times New Roman" pitchFamily="18" charset="0"/>
            </a:endParaRPr>
          </a:p>
        </p:txBody>
      </p:sp>
      <p:sp>
        <p:nvSpPr>
          <p:cNvPr id="14" name="13 CuadroTexto"/>
          <p:cNvSpPr txBox="1"/>
          <p:nvPr/>
        </p:nvSpPr>
        <p:spPr>
          <a:xfrm>
            <a:off x="4572000" y="5715016"/>
            <a:ext cx="2714644" cy="369332"/>
          </a:xfrm>
          <a:prstGeom prst="rect">
            <a:avLst/>
          </a:prstGeom>
          <a:noFill/>
        </p:spPr>
        <p:txBody>
          <a:bodyPr wrap="square" rtlCol="0">
            <a:spAutoFit/>
          </a:bodyPr>
          <a:lstStyle/>
          <a:p>
            <a:r>
              <a:rPr lang="es-SV" dirty="0" smtClean="0">
                <a:latin typeface="Times New Roman" pitchFamily="18" charset="0"/>
                <a:cs typeface="Times New Roman" pitchFamily="18" charset="0"/>
              </a:rPr>
              <a:t>% caña dejada de preparar</a:t>
            </a:r>
            <a:endParaRPr lang="es-ES"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401080" cy="1143000"/>
          </a:xfrm>
        </p:spPr>
        <p:txBody>
          <a:bodyPr>
            <a:noAutofit/>
          </a:bodyPr>
          <a:lstStyle/>
          <a:p>
            <a:r>
              <a:rPr lang="es-SV" sz="4000" b="1" dirty="0" smtClean="0">
                <a:latin typeface="Times New Roman" pitchFamily="18" charset="0"/>
                <a:cs typeface="Times New Roman" pitchFamily="18" charset="0"/>
              </a:rPr>
              <a:t>DIAGRAMA DE PROCESO EN CENTRAL IZALCO</a:t>
            </a:r>
            <a:endParaRPr lang="es-ES" sz="4000" b="1" dirty="0">
              <a:latin typeface="Times New Roman" pitchFamily="18" charset="0"/>
              <a:cs typeface="Times New Roman" pitchFamily="18" charset="0"/>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8437" name="Object 5"/>
          <p:cNvGraphicFramePr>
            <a:graphicFrameLocks noChangeAspect="1"/>
          </p:cNvGraphicFramePr>
          <p:nvPr/>
        </p:nvGraphicFramePr>
        <p:xfrm>
          <a:off x="1000100" y="1857364"/>
          <a:ext cx="7215238" cy="4633428"/>
        </p:xfrm>
        <a:graphic>
          <a:graphicData uri="http://schemas.openxmlformats.org/presentationml/2006/ole">
            <p:oleObj spid="_x0000_s18437" name="Visio" r:id="rId4" imgW="9727311" imgH="6238875" progId="">
              <p:embed/>
            </p:oleObj>
          </a:graphicData>
        </a:graphic>
      </p:graphicFrame>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2076</TotalTime>
  <Words>1353</Words>
  <Application>Microsoft Office PowerPoint</Application>
  <PresentationFormat>Presentación en pantalla (4:3)</PresentationFormat>
  <Paragraphs>298</Paragraphs>
  <Slides>51</Slides>
  <Notes>51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Flujo</vt:lpstr>
      <vt:lpstr>Visio</vt:lpstr>
      <vt:lpstr>TÉCNICAS DE CONTROL AUTOMATICO APLICADAS EN CENTRAL IZALCO</vt:lpstr>
      <vt:lpstr>OBJETIVOS AUTOMATIZACIÓN</vt:lpstr>
      <vt:lpstr>Razón de molida</vt:lpstr>
      <vt:lpstr>PROBLEMÁTICA: Moler, moler y moler… </vt:lpstr>
      <vt:lpstr>MOLIDA DIARIA VERSUS NIVEL DONELLY MOLINO #1</vt:lpstr>
      <vt:lpstr>INFLUENCIA DE PICADORAS SOBRE LA MOLIDA</vt:lpstr>
      <vt:lpstr>% CAÑA PREPARADA</vt:lpstr>
      <vt:lpstr>% DE CAÑA DEJADA DE PREPARADA</vt:lpstr>
      <vt:lpstr>DIAGRAMA DE PROCESO EN CENTRAL IZALCO</vt:lpstr>
      <vt:lpstr>ESTRATEGIA DE CONTROL</vt:lpstr>
      <vt:lpstr>ESTRATEGIA DE CONTROL</vt:lpstr>
      <vt:lpstr>EFECTO DE GANANCIAS DE TRANSPORTADORES</vt:lpstr>
      <vt:lpstr>EFECTO DE GANANCIAS DE TRANSPORTADORES</vt:lpstr>
      <vt:lpstr>EFECTO DE GANANCIAS DE TRANSPORTADORES</vt:lpstr>
      <vt:lpstr>RELACIÓN ENTRE PICADORAS Y % DE CAÑA PREPARADA</vt:lpstr>
      <vt:lpstr>PARÁMETROS OPERATIVOS DEL SISTEMA DE CONTROL</vt:lpstr>
      <vt:lpstr>POTENCIA TOTAL PICADORAS</vt:lpstr>
      <vt:lpstr>RESULTADOS OBTENIDOS</vt:lpstr>
      <vt:lpstr>SIGUIENTE PASO</vt:lpstr>
      <vt:lpstr>TANQUE DE JUGO ALCALIZADO COMO TANQUE BUFFER</vt:lpstr>
      <vt:lpstr>SISTEMA CENTRAL IZALCO Y PROBLEMATICA</vt:lpstr>
      <vt:lpstr>CONCEPTO TANQUE BUFFER</vt:lpstr>
      <vt:lpstr>PROPAGACIÓN DE VARIABILIDAD EN UN SISTEMA MAL DISEÑADO</vt:lpstr>
      <vt:lpstr>PROPAGACION DE VARIABILIDAD EN UN SISTEMA BIEN DISEÑADO</vt:lpstr>
      <vt:lpstr>ESTRATEGIA DE CONTROL</vt:lpstr>
      <vt:lpstr>SIMULACION VIRTUAL PLANTA</vt:lpstr>
      <vt:lpstr>AUTO SINTONIA PI TIPICO</vt:lpstr>
      <vt:lpstr>RESPUESTA SINTONIA PI TIPICO</vt:lpstr>
      <vt:lpstr>RESPUESTA SINTONIA PI TIPICO</vt:lpstr>
      <vt:lpstr>DISTURBIO CONTROL DE PH</vt:lpstr>
      <vt:lpstr>LAMBDA TUNING (λ=30 Seg)</vt:lpstr>
      <vt:lpstr>LAMBDA TUNING (λ=30 Seg)</vt:lpstr>
      <vt:lpstr>EFECTO DE DISTURBIO EN pH</vt:lpstr>
      <vt:lpstr>LAMBDA TUNING (λ=180 Seg)</vt:lpstr>
      <vt:lpstr>RESPUESTA CONTROL DE NIVEL (λ=180 Seg) </vt:lpstr>
      <vt:lpstr>DISTURBIO pH ELIMINADO</vt:lpstr>
      <vt:lpstr>COMPORTAMIENTO DE NIVEL PARA DIFERENTES ESTRATEGIAS</vt:lpstr>
      <vt:lpstr>COMPORTAMIENTO DE pH PARA DIFERENTES ESTRATEGIAS</vt:lpstr>
      <vt:lpstr>LAMBDA TUNING</vt:lpstr>
      <vt:lpstr>SINTONIA CONTROL DE FLUJO ESCLAVO</vt:lpstr>
      <vt:lpstr>SINTONIA CONTROL DE FLUJO MAESTRO</vt:lpstr>
      <vt:lpstr>Tiempo de arresto</vt:lpstr>
      <vt:lpstr>RESPUESTA ANTE UN DISTURBIO DEL MODELO SELECCIONADO</vt:lpstr>
      <vt:lpstr>COMPARACION DEL DESEMPEÑO DE LOS CONTROLES</vt:lpstr>
      <vt:lpstr>EFECTO DE DISTURBIO EN FLUJO ALCALIZADO CONTROL ANTIGUO</vt:lpstr>
      <vt:lpstr>EFECTO DE DISTURBIO EN FLUJO ALCALIZADO CONTROL NUEVO</vt:lpstr>
      <vt:lpstr>INTERACCION ENTRE LAZOS DE CONTROL</vt:lpstr>
      <vt:lpstr>COMPARACION VARIABILIDAD ENTRE DIFERENTES CONTROLES</vt:lpstr>
      <vt:lpstr>CONCLUSIONES</vt:lpstr>
      <vt:lpstr>CONCLUSIONES</vt:lpstr>
      <vt:lpstr>CONCLUSIONES</vt:lpstr>
    </vt:vector>
  </TitlesOfParts>
  <Company>Cía. Azucarera Salvadoreña S.A. de C.V.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CASSA</dc:creator>
  <cp:lastModifiedBy>Ever Quiñonez</cp:lastModifiedBy>
  <cp:revision>277</cp:revision>
  <dcterms:created xsi:type="dcterms:W3CDTF">2010-06-28T02:30:39Z</dcterms:created>
  <dcterms:modified xsi:type="dcterms:W3CDTF">2010-07-06T14:24:31Z</dcterms:modified>
</cp:coreProperties>
</file>