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6" r:id="rId3"/>
    <p:sldId id="272" r:id="rId4"/>
    <p:sldId id="257" r:id="rId5"/>
    <p:sldId id="270" r:id="rId6"/>
    <p:sldId id="264" r:id="rId7"/>
    <p:sldId id="259" r:id="rId8"/>
    <p:sldId id="260" r:id="rId9"/>
    <p:sldId id="258" r:id="rId10"/>
    <p:sldId id="271" r:id="rId11"/>
    <p:sldId id="265" r:id="rId12"/>
    <p:sldId id="262" r:id="rId13"/>
    <p:sldId id="269" r:id="rId14"/>
    <p:sldId id="267" r:id="rId15"/>
    <p:sldId id="274" r:id="rId16"/>
    <p:sldId id="266" r:id="rId17"/>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CC"/>
    <a:srgbClr val="0000FF"/>
    <a:srgbClr val="0033CC"/>
    <a:srgbClr val="FF3300"/>
    <a:srgbClr val="FF6600"/>
    <a:srgbClr val="FF9900"/>
    <a:srgbClr val="FFCC00"/>
    <a:srgbClr val="FFFF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80"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B22E2-9990-4B1C-A8EF-CA057FE5A2D8}" type="doc">
      <dgm:prSet loTypeId="urn:microsoft.com/office/officeart/2005/8/layout/vList6" loCatId="list" qsTypeId="urn:microsoft.com/office/officeart/2005/8/quickstyle/3d9" qsCatId="3D" csTypeId="urn:microsoft.com/office/officeart/2005/8/colors/colorful1" csCatId="colorful" phldr="1"/>
      <dgm:spPr/>
      <dgm:t>
        <a:bodyPr/>
        <a:lstStyle/>
        <a:p>
          <a:endParaRPr lang="es-GT"/>
        </a:p>
      </dgm:t>
    </dgm:pt>
    <dgm:pt modelId="{41CFC8B3-490D-41B8-884B-A8C50AB62007}">
      <dgm:prSet phldrT="[Texto]"/>
      <dgm:spPr>
        <a:solidFill>
          <a:srgbClr val="FF0000"/>
        </a:solidFill>
      </dgm:spPr>
      <dgm:t>
        <a:bodyPr/>
        <a:lstStyle/>
        <a:p>
          <a:r>
            <a:rPr lang="es-GT" dirty="0" smtClean="0">
              <a:solidFill>
                <a:schemeClr val="tx1"/>
              </a:solidFill>
            </a:rPr>
            <a:t>Cualitativos</a:t>
          </a:r>
          <a:endParaRPr lang="es-GT" dirty="0">
            <a:solidFill>
              <a:schemeClr val="tx1"/>
            </a:solidFill>
          </a:endParaRPr>
        </a:p>
      </dgm:t>
    </dgm:pt>
    <dgm:pt modelId="{6D1D8E83-3287-4716-A28E-3D493196ECF3}" type="parTrans" cxnId="{68E0B7EE-2791-4B0C-895D-B3A178FC0119}">
      <dgm:prSet/>
      <dgm:spPr/>
      <dgm:t>
        <a:bodyPr/>
        <a:lstStyle/>
        <a:p>
          <a:endParaRPr lang="es-GT"/>
        </a:p>
      </dgm:t>
    </dgm:pt>
    <dgm:pt modelId="{C5AB3852-D609-4534-91BD-DCA3C6DF3A44}" type="sibTrans" cxnId="{68E0B7EE-2791-4B0C-895D-B3A178FC0119}">
      <dgm:prSet/>
      <dgm:spPr/>
      <dgm:t>
        <a:bodyPr/>
        <a:lstStyle/>
        <a:p>
          <a:endParaRPr lang="es-GT"/>
        </a:p>
      </dgm:t>
    </dgm:pt>
    <dgm:pt modelId="{962D8A5B-ECAA-4883-9D16-50593769800E}">
      <dgm:prSet phldrT="[Texto]" custT="1"/>
      <dgm:spPr/>
      <dgm:t>
        <a:bodyPr/>
        <a:lstStyle/>
        <a:p>
          <a:r>
            <a:rPr lang="es-GT" sz="1800" smtClean="0"/>
            <a:t>Cumplir con los índices de cumplimiento en tiempo</a:t>
          </a:r>
          <a:endParaRPr lang="es-GT" sz="1800" dirty="0"/>
        </a:p>
      </dgm:t>
    </dgm:pt>
    <dgm:pt modelId="{011C9499-906E-4885-962E-42EC99D28D22}" type="parTrans" cxnId="{65EE55F1-FA7F-4A59-9347-2F33C1C58C3F}">
      <dgm:prSet/>
      <dgm:spPr/>
      <dgm:t>
        <a:bodyPr/>
        <a:lstStyle/>
        <a:p>
          <a:endParaRPr lang="es-GT"/>
        </a:p>
      </dgm:t>
    </dgm:pt>
    <dgm:pt modelId="{99ACFE8F-725D-484B-AEC8-5B81B09742FB}" type="sibTrans" cxnId="{65EE55F1-FA7F-4A59-9347-2F33C1C58C3F}">
      <dgm:prSet/>
      <dgm:spPr/>
      <dgm:t>
        <a:bodyPr/>
        <a:lstStyle/>
        <a:p>
          <a:endParaRPr lang="es-GT"/>
        </a:p>
      </dgm:t>
    </dgm:pt>
    <dgm:pt modelId="{471137A4-2AA3-4D9B-8D6D-464D9D01436D}">
      <dgm:prSet phldrT="[Texto]" custT="1"/>
      <dgm:spPr/>
      <dgm:t>
        <a:bodyPr/>
        <a:lstStyle/>
        <a:p>
          <a:r>
            <a:rPr lang="es-GT" sz="1800" smtClean="0"/>
            <a:t>Cumplir con los índices de cumplimiento en uso de recursos</a:t>
          </a:r>
          <a:endParaRPr lang="es-GT" sz="1800" dirty="0"/>
        </a:p>
      </dgm:t>
    </dgm:pt>
    <dgm:pt modelId="{E957BAD6-4497-4A51-9743-6066B0237BB6}" type="parTrans" cxnId="{93B13095-584E-4959-B548-E75766AB1BF5}">
      <dgm:prSet/>
      <dgm:spPr/>
      <dgm:t>
        <a:bodyPr/>
        <a:lstStyle/>
        <a:p>
          <a:endParaRPr lang="es-GT"/>
        </a:p>
      </dgm:t>
    </dgm:pt>
    <dgm:pt modelId="{87C8F323-3CB5-4E4E-9352-9780B23F48BC}" type="sibTrans" cxnId="{93B13095-584E-4959-B548-E75766AB1BF5}">
      <dgm:prSet/>
      <dgm:spPr/>
      <dgm:t>
        <a:bodyPr/>
        <a:lstStyle/>
        <a:p>
          <a:endParaRPr lang="es-GT"/>
        </a:p>
      </dgm:t>
    </dgm:pt>
    <dgm:pt modelId="{D1FB860B-AE48-4765-96FF-34AE756F1FF9}">
      <dgm:prSet phldrT="[Texto]"/>
      <dgm:spPr>
        <a:solidFill>
          <a:srgbClr val="00FF00"/>
        </a:solidFill>
      </dgm:spPr>
      <dgm:t>
        <a:bodyPr/>
        <a:lstStyle/>
        <a:p>
          <a:r>
            <a:rPr lang="es-GT" dirty="0" smtClean="0">
              <a:solidFill>
                <a:schemeClr val="bg1"/>
              </a:solidFill>
            </a:rPr>
            <a:t>Cuantitativos</a:t>
          </a:r>
          <a:endParaRPr lang="es-GT" dirty="0">
            <a:solidFill>
              <a:schemeClr val="bg1"/>
            </a:solidFill>
          </a:endParaRPr>
        </a:p>
      </dgm:t>
    </dgm:pt>
    <dgm:pt modelId="{4D6F70D2-F99E-4016-A94E-6727C1578CAE}" type="parTrans" cxnId="{39FBE9B4-5602-475A-8A91-5C1952529106}">
      <dgm:prSet/>
      <dgm:spPr/>
      <dgm:t>
        <a:bodyPr/>
        <a:lstStyle/>
        <a:p>
          <a:endParaRPr lang="es-GT"/>
        </a:p>
      </dgm:t>
    </dgm:pt>
    <dgm:pt modelId="{AC50B34D-FC5C-4836-9105-329AEFB0A623}" type="sibTrans" cxnId="{39FBE9B4-5602-475A-8A91-5C1952529106}">
      <dgm:prSet/>
      <dgm:spPr/>
      <dgm:t>
        <a:bodyPr/>
        <a:lstStyle/>
        <a:p>
          <a:endParaRPr lang="es-GT"/>
        </a:p>
      </dgm:t>
    </dgm:pt>
    <dgm:pt modelId="{15599DBD-D39B-41EE-A638-C3DB8D8FF453}">
      <dgm:prSet phldrT="[Texto]" custT="1"/>
      <dgm:spPr/>
      <dgm:t>
        <a:bodyPr/>
        <a:lstStyle/>
        <a:p>
          <a:r>
            <a:rPr lang="es-GT" sz="1800" smtClean="0"/>
            <a:t>Incrementar Ton/ha/mes</a:t>
          </a:r>
          <a:endParaRPr lang="es-GT" sz="1800" dirty="0"/>
        </a:p>
      </dgm:t>
    </dgm:pt>
    <dgm:pt modelId="{CE3BE713-3EFD-4BE6-9FFB-DE7C509EE03A}" type="parTrans" cxnId="{CE74893C-04A2-4D52-BC0A-FFB6EC637B0A}">
      <dgm:prSet/>
      <dgm:spPr/>
      <dgm:t>
        <a:bodyPr/>
        <a:lstStyle/>
        <a:p>
          <a:endParaRPr lang="es-GT"/>
        </a:p>
      </dgm:t>
    </dgm:pt>
    <dgm:pt modelId="{117E03BC-A42A-4679-B9BE-8044CB727170}" type="sibTrans" cxnId="{CE74893C-04A2-4D52-BC0A-FFB6EC637B0A}">
      <dgm:prSet/>
      <dgm:spPr/>
      <dgm:t>
        <a:bodyPr/>
        <a:lstStyle/>
        <a:p>
          <a:endParaRPr lang="es-GT"/>
        </a:p>
      </dgm:t>
    </dgm:pt>
    <dgm:pt modelId="{0310679C-84C3-4584-A6CB-1CF8A4981C3C}">
      <dgm:prSet phldrT="[Texto]" custT="1"/>
      <dgm:spPr/>
      <dgm:t>
        <a:bodyPr/>
        <a:lstStyle/>
        <a:p>
          <a:r>
            <a:rPr lang="es-GT" sz="1800" smtClean="0"/>
            <a:t>Incrementar los kg. De azúcar/ha/cosecha</a:t>
          </a:r>
          <a:endParaRPr lang="es-GT" sz="1800" dirty="0"/>
        </a:p>
      </dgm:t>
    </dgm:pt>
    <dgm:pt modelId="{4DC7373B-C75E-4751-948F-894C49FB6269}" type="parTrans" cxnId="{26CDDD85-F0DF-4388-B2B5-0271C0436A94}">
      <dgm:prSet/>
      <dgm:spPr/>
      <dgm:t>
        <a:bodyPr/>
        <a:lstStyle/>
        <a:p>
          <a:endParaRPr lang="es-GT"/>
        </a:p>
      </dgm:t>
    </dgm:pt>
    <dgm:pt modelId="{68344C16-F3CB-45AE-9765-A4D1933BDF3B}" type="sibTrans" cxnId="{26CDDD85-F0DF-4388-B2B5-0271C0436A94}">
      <dgm:prSet/>
      <dgm:spPr/>
      <dgm:t>
        <a:bodyPr/>
        <a:lstStyle/>
        <a:p>
          <a:endParaRPr lang="es-GT"/>
        </a:p>
      </dgm:t>
    </dgm:pt>
    <dgm:pt modelId="{E375A940-980B-4BA2-99FE-43CEF6D7EF29}">
      <dgm:prSet phldrT="[Texto]" custT="1"/>
      <dgm:spPr/>
      <dgm:t>
        <a:bodyPr/>
        <a:lstStyle/>
        <a:p>
          <a:endParaRPr lang="es-GT" sz="1800" dirty="0"/>
        </a:p>
      </dgm:t>
    </dgm:pt>
    <dgm:pt modelId="{1B1AFC6D-16A4-4995-9C8F-390E0466BB52}" type="parTrans" cxnId="{2E2494B9-1A7A-46C7-B921-124696651550}">
      <dgm:prSet/>
      <dgm:spPr/>
      <dgm:t>
        <a:bodyPr/>
        <a:lstStyle/>
        <a:p>
          <a:endParaRPr lang="es-GT"/>
        </a:p>
      </dgm:t>
    </dgm:pt>
    <dgm:pt modelId="{9BBCF3E5-26F7-490C-8381-FE9DC1746868}" type="sibTrans" cxnId="{2E2494B9-1A7A-46C7-B921-124696651550}">
      <dgm:prSet/>
      <dgm:spPr/>
      <dgm:t>
        <a:bodyPr/>
        <a:lstStyle/>
        <a:p>
          <a:endParaRPr lang="es-GT"/>
        </a:p>
      </dgm:t>
    </dgm:pt>
    <dgm:pt modelId="{E93A486D-9358-4301-8F56-EAA47E2B02AA}">
      <dgm:prSet phldrT="[Texto]"/>
      <dgm:spPr/>
      <dgm:t>
        <a:bodyPr/>
        <a:lstStyle/>
        <a:p>
          <a:endParaRPr lang="es-GT" sz="2300" dirty="0"/>
        </a:p>
      </dgm:t>
    </dgm:pt>
    <dgm:pt modelId="{8F8E4F0A-DE29-4D86-A0E5-33C131F7BE5F}" type="parTrans" cxnId="{47A76AE0-47F6-4BBC-9AF0-7956A4B6EA8B}">
      <dgm:prSet/>
      <dgm:spPr/>
      <dgm:t>
        <a:bodyPr/>
        <a:lstStyle/>
        <a:p>
          <a:endParaRPr lang="es-GT"/>
        </a:p>
      </dgm:t>
    </dgm:pt>
    <dgm:pt modelId="{22634D89-F5D7-427D-8A96-401B4072CD7D}" type="sibTrans" cxnId="{47A76AE0-47F6-4BBC-9AF0-7956A4B6EA8B}">
      <dgm:prSet/>
      <dgm:spPr/>
      <dgm:t>
        <a:bodyPr/>
        <a:lstStyle/>
        <a:p>
          <a:endParaRPr lang="es-GT"/>
        </a:p>
      </dgm:t>
    </dgm:pt>
    <dgm:pt modelId="{AACEA686-7B32-4F2D-AED4-CBDA401BEB29}" type="pres">
      <dgm:prSet presAssocID="{202B22E2-9990-4B1C-A8EF-CA057FE5A2D8}" presName="Name0" presStyleCnt="0">
        <dgm:presLayoutVars>
          <dgm:dir/>
          <dgm:animLvl val="lvl"/>
          <dgm:resizeHandles/>
        </dgm:presLayoutVars>
      </dgm:prSet>
      <dgm:spPr/>
      <dgm:t>
        <a:bodyPr/>
        <a:lstStyle/>
        <a:p>
          <a:endParaRPr lang="es-GT"/>
        </a:p>
      </dgm:t>
    </dgm:pt>
    <dgm:pt modelId="{D12DB743-F511-4B54-A3E6-D628CF9C8AB9}" type="pres">
      <dgm:prSet presAssocID="{41CFC8B3-490D-41B8-884B-A8C50AB62007}" presName="linNode" presStyleCnt="0"/>
      <dgm:spPr/>
      <dgm:t>
        <a:bodyPr/>
        <a:lstStyle/>
        <a:p>
          <a:endParaRPr lang="es-GT"/>
        </a:p>
      </dgm:t>
    </dgm:pt>
    <dgm:pt modelId="{97253565-9100-4489-A444-F18E033D2AF3}" type="pres">
      <dgm:prSet presAssocID="{41CFC8B3-490D-41B8-884B-A8C50AB62007}" presName="parentShp" presStyleLbl="node1" presStyleIdx="0" presStyleCnt="2">
        <dgm:presLayoutVars>
          <dgm:bulletEnabled val="1"/>
        </dgm:presLayoutVars>
      </dgm:prSet>
      <dgm:spPr/>
      <dgm:t>
        <a:bodyPr/>
        <a:lstStyle/>
        <a:p>
          <a:endParaRPr lang="es-GT"/>
        </a:p>
      </dgm:t>
    </dgm:pt>
    <dgm:pt modelId="{85F45AC7-7072-49AC-8282-0E855BBE8BEC}" type="pres">
      <dgm:prSet presAssocID="{41CFC8B3-490D-41B8-884B-A8C50AB62007}" presName="childShp" presStyleLbl="bgAccFollowNode1" presStyleIdx="0" presStyleCnt="2">
        <dgm:presLayoutVars>
          <dgm:bulletEnabled val="1"/>
        </dgm:presLayoutVars>
      </dgm:prSet>
      <dgm:spPr/>
      <dgm:t>
        <a:bodyPr/>
        <a:lstStyle/>
        <a:p>
          <a:endParaRPr lang="es-GT"/>
        </a:p>
      </dgm:t>
    </dgm:pt>
    <dgm:pt modelId="{D84DEFCA-CA93-4739-BB5F-3F82ED35C77E}" type="pres">
      <dgm:prSet presAssocID="{C5AB3852-D609-4534-91BD-DCA3C6DF3A44}" presName="spacing" presStyleCnt="0"/>
      <dgm:spPr/>
      <dgm:t>
        <a:bodyPr/>
        <a:lstStyle/>
        <a:p>
          <a:endParaRPr lang="es-GT"/>
        </a:p>
      </dgm:t>
    </dgm:pt>
    <dgm:pt modelId="{D34DC66D-DCFA-4EE6-89B8-0E14641511A3}" type="pres">
      <dgm:prSet presAssocID="{D1FB860B-AE48-4765-96FF-34AE756F1FF9}" presName="linNode" presStyleCnt="0"/>
      <dgm:spPr/>
      <dgm:t>
        <a:bodyPr/>
        <a:lstStyle/>
        <a:p>
          <a:endParaRPr lang="es-GT"/>
        </a:p>
      </dgm:t>
    </dgm:pt>
    <dgm:pt modelId="{4CBFAA95-85F1-4B37-9A2B-13C5A186CAEB}" type="pres">
      <dgm:prSet presAssocID="{D1FB860B-AE48-4765-96FF-34AE756F1FF9}" presName="parentShp" presStyleLbl="node1" presStyleIdx="1" presStyleCnt="2">
        <dgm:presLayoutVars>
          <dgm:bulletEnabled val="1"/>
        </dgm:presLayoutVars>
      </dgm:prSet>
      <dgm:spPr/>
      <dgm:t>
        <a:bodyPr/>
        <a:lstStyle/>
        <a:p>
          <a:endParaRPr lang="es-GT"/>
        </a:p>
      </dgm:t>
    </dgm:pt>
    <dgm:pt modelId="{F3716F75-3D95-4D53-BF7A-4FEF8FC582EA}" type="pres">
      <dgm:prSet presAssocID="{D1FB860B-AE48-4765-96FF-34AE756F1FF9}" presName="childShp" presStyleLbl="bgAccFollowNode1" presStyleIdx="1" presStyleCnt="2">
        <dgm:presLayoutVars>
          <dgm:bulletEnabled val="1"/>
        </dgm:presLayoutVars>
      </dgm:prSet>
      <dgm:spPr/>
      <dgm:t>
        <a:bodyPr/>
        <a:lstStyle/>
        <a:p>
          <a:endParaRPr lang="es-GT"/>
        </a:p>
      </dgm:t>
    </dgm:pt>
  </dgm:ptLst>
  <dgm:cxnLst>
    <dgm:cxn modelId="{65EE55F1-FA7F-4A59-9347-2F33C1C58C3F}" srcId="{41CFC8B3-490D-41B8-884B-A8C50AB62007}" destId="{962D8A5B-ECAA-4883-9D16-50593769800E}" srcOrd="1" destOrd="0" parTransId="{011C9499-906E-4885-962E-42EC99D28D22}" sibTransId="{99ACFE8F-725D-484B-AEC8-5B81B09742FB}"/>
    <dgm:cxn modelId="{380981F0-E264-4064-A75A-2D5CA5E1F37E}" type="presOf" srcId="{202B22E2-9990-4B1C-A8EF-CA057FE5A2D8}" destId="{AACEA686-7B32-4F2D-AED4-CBDA401BEB29}" srcOrd="0" destOrd="0" presId="urn:microsoft.com/office/officeart/2005/8/layout/vList6"/>
    <dgm:cxn modelId="{2197336A-8E15-4EAC-90B6-C1C6A0C16FB5}" type="presOf" srcId="{E93A486D-9358-4301-8F56-EAA47E2B02AA}" destId="{F3716F75-3D95-4D53-BF7A-4FEF8FC582EA}" srcOrd="0" destOrd="0" presId="urn:microsoft.com/office/officeart/2005/8/layout/vList6"/>
    <dgm:cxn modelId="{39FBE9B4-5602-475A-8A91-5C1952529106}" srcId="{202B22E2-9990-4B1C-A8EF-CA057FE5A2D8}" destId="{D1FB860B-AE48-4765-96FF-34AE756F1FF9}" srcOrd="1" destOrd="0" parTransId="{4D6F70D2-F99E-4016-A94E-6727C1578CAE}" sibTransId="{AC50B34D-FC5C-4836-9105-329AEFB0A623}"/>
    <dgm:cxn modelId="{2E2494B9-1A7A-46C7-B921-124696651550}" srcId="{41CFC8B3-490D-41B8-884B-A8C50AB62007}" destId="{E375A940-980B-4BA2-99FE-43CEF6D7EF29}" srcOrd="0" destOrd="0" parTransId="{1B1AFC6D-16A4-4995-9C8F-390E0466BB52}" sibTransId="{9BBCF3E5-26F7-490C-8381-FE9DC1746868}"/>
    <dgm:cxn modelId="{4C61C7F1-3F16-454D-9F33-5B75EE05CE70}" type="presOf" srcId="{E375A940-980B-4BA2-99FE-43CEF6D7EF29}" destId="{85F45AC7-7072-49AC-8282-0E855BBE8BEC}" srcOrd="0" destOrd="0" presId="urn:microsoft.com/office/officeart/2005/8/layout/vList6"/>
    <dgm:cxn modelId="{809B4A2F-8B60-46FD-9BED-AC6D707FEF52}" type="presOf" srcId="{962D8A5B-ECAA-4883-9D16-50593769800E}" destId="{85F45AC7-7072-49AC-8282-0E855BBE8BEC}" srcOrd="0" destOrd="1" presId="urn:microsoft.com/office/officeart/2005/8/layout/vList6"/>
    <dgm:cxn modelId="{93B13095-584E-4959-B548-E75766AB1BF5}" srcId="{41CFC8B3-490D-41B8-884B-A8C50AB62007}" destId="{471137A4-2AA3-4D9B-8D6D-464D9D01436D}" srcOrd="2" destOrd="0" parTransId="{E957BAD6-4497-4A51-9743-6066B0237BB6}" sibTransId="{87C8F323-3CB5-4E4E-9352-9780B23F48BC}"/>
    <dgm:cxn modelId="{CE74893C-04A2-4D52-BC0A-FFB6EC637B0A}" srcId="{D1FB860B-AE48-4765-96FF-34AE756F1FF9}" destId="{15599DBD-D39B-41EE-A638-C3DB8D8FF453}" srcOrd="1" destOrd="0" parTransId="{CE3BE713-3EFD-4BE6-9FFB-DE7C509EE03A}" sibTransId="{117E03BC-A42A-4679-B9BE-8044CB727170}"/>
    <dgm:cxn modelId="{AD8623D0-351D-4170-8198-2D811B36F867}" type="presOf" srcId="{D1FB860B-AE48-4765-96FF-34AE756F1FF9}" destId="{4CBFAA95-85F1-4B37-9A2B-13C5A186CAEB}" srcOrd="0" destOrd="0" presId="urn:microsoft.com/office/officeart/2005/8/layout/vList6"/>
    <dgm:cxn modelId="{68E0B7EE-2791-4B0C-895D-B3A178FC0119}" srcId="{202B22E2-9990-4B1C-A8EF-CA057FE5A2D8}" destId="{41CFC8B3-490D-41B8-884B-A8C50AB62007}" srcOrd="0" destOrd="0" parTransId="{6D1D8E83-3287-4716-A28E-3D493196ECF3}" sibTransId="{C5AB3852-D609-4534-91BD-DCA3C6DF3A44}"/>
    <dgm:cxn modelId="{47A76AE0-47F6-4BBC-9AF0-7956A4B6EA8B}" srcId="{D1FB860B-AE48-4765-96FF-34AE756F1FF9}" destId="{E93A486D-9358-4301-8F56-EAA47E2B02AA}" srcOrd="0" destOrd="0" parTransId="{8F8E4F0A-DE29-4D86-A0E5-33C131F7BE5F}" sibTransId="{22634D89-F5D7-427D-8A96-401B4072CD7D}"/>
    <dgm:cxn modelId="{7C33CE6E-A3CC-4CAD-A8D2-B49F9475D705}" type="presOf" srcId="{41CFC8B3-490D-41B8-884B-A8C50AB62007}" destId="{97253565-9100-4489-A444-F18E033D2AF3}" srcOrd="0" destOrd="0" presId="urn:microsoft.com/office/officeart/2005/8/layout/vList6"/>
    <dgm:cxn modelId="{EF71A63C-D634-4392-8C8F-63C2EA007085}" type="presOf" srcId="{0310679C-84C3-4584-A6CB-1CF8A4981C3C}" destId="{F3716F75-3D95-4D53-BF7A-4FEF8FC582EA}" srcOrd="0" destOrd="2" presId="urn:microsoft.com/office/officeart/2005/8/layout/vList6"/>
    <dgm:cxn modelId="{1C92DD1C-05F5-4F3D-AB00-85C72FD07C01}" type="presOf" srcId="{471137A4-2AA3-4D9B-8D6D-464D9D01436D}" destId="{85F45AC7-7072-49AC-8282-0E855BBE8BEC}" srcOrd="0" destOrd="2" presId="urn:microsoft.com/office/officeart/2005/8/layout/vList6"/>
    <dgm:cxn modelId="{26CDDD85-F0DF-4388-B2B5-0271C0436A94}" srcId="{D1FB860B-AE48-4765-96FF-34AE756F1FF9}" destId="{0310679C-84C3-4584-A6CB-1CF8A4981C3C}" srcOrd="2" destOrd="0" parTransId="{4DC7373B-C75E-4751-948F-894C49FB6269}" sibTransId="{68344C16-F3CB-45AE-9765-A4D1933BDF3B}"/>
    <dgm:cxn modelId="{A4EAD43E-476D-456F-82DF-7AF87162971E}" type="presOf" srcId="{15599DBD-D39B-41EE-A638-C3DB8D8FF453}" destId="{F3716F75-3D95-4D53-BF7A-4FEF8FC582EA}" srcOrd="0" destOrd="1" presId="urn:microsoft.com/office/officeart/2005/8/layout/vList6"/>
    <dgm:cxn modelId="{F35A8A11-C31B-461A-888E-981780E1B8E8}" type="presParOf" srcId="{AACEA686-7B32-4F2D-AED4-CBDA401BEB29}" destId="{D12DB743-F511-4B54-A3E6-D628CF9C8AB9}" srcOrd="0" destOrd="0" presId="urn:microsoft.com/office/officeart/2005/8/layout/vList6"/>
    <dgm:cxn modelId="{6726C99A-C7B0-44DE-A3C1-13D96E61942D}" type="presParOf" srcId="{D12DB743-F511-4B54-A3E6-D628CF9C8AB9}" destId="{97253565-9100-4489-A444-F18E033D2AF3}" srcOrd="0" destOrd="0" presId="urn:microsoft.com/office/officeart/2005/8/layout/vList6"/>
    <dgm:cxn modelId="{ECF7867E-08A1-471C-8E02-D6FA836673CE}" type="presParOf" srcId="{D12DB743-F511-4B54-A3E6-D628CF9C8AB9}" destId="{85F45AC7-7072-49AC-8282-0E855BBE8BEC}" srcOrd="1" destOrd="0" presId="urn:microsoft.com/office/officeart/2005/8/layout/vList6"/>
    <dgm:cxn modelId="{553EBA9B-9548-4F12-91F6-1C8FB523D204}" type="presParOf" srcId="{AACEA686-7B32-4F2D-AED4-CBDA401BEB29}" destId="{D84DEFCA-CA93-4739-BB5F-3F82ED35C77E}" srcOrd="1" destOrd="0" presId="urn:microsoft.com/office/officeart/2005/8/layout/vList6"/>
    <dgm:cxn modelId="{A72F1206-F7C6-4975-A812-0563DF62925F}" type="presParOf" srcId="{AACEA686-7B32-4F2D-AED4-CBDA401BEB29}" destId="{D34DC66D-DCFA-4EE6-89B8-0E14641511A3}" srcOrd="2" destOrd="0" presId="urn:microsoft.com/office/officeart/2005/8/layout/vList6"/>
    <dgm:cxn modelId="{9A282F3D-A595-4745-963C-CFB2C034AB65}" type="presParOf" srcId="{D34DC66D-DCFA-4EE6-89B8-0E14641511A3}" destId="{4CBFAA95-85F1-4B37-9A2B-13C5A186CAEB}" srcOrd="0" destOrd="0" presId="urn:microsoft.com/office/officeart/2005/8/layout/vList6"/>
    <dgm:cxn modelId="{B3E301B2-9438-417F-806D-78C5AD0CA7ED}" type="presParOf" srcId="{D34DC66D-DCFA-4EE6-89B8-0E14641511A3}" destId="{F3716F75-3D95-4D53-BF7A-4FEF8FC582E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45AC7-7072-49AC-8282-0E855BBE8BEC}">
      <dsp:nvSpPr>
        <dsp:cNvPr id="0" name=""/>
        <dsp:cNvSpPr/>
      </dsp:nvSpPr>
      <dsp:spPr>
        <a:xfrm>
          <a:off x="2987040" y="552"/>
          <a:ext cx="4480560" cy="2154694"/>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s-GT" sz="1800" kern="1200" dirty="0"/>
        </a:p>
        <a:p>
          <a:pPr marL="171450" lvl="1" indent="-171450" algn="l" defTabSz="800100">
            <a:lnSpc>
              <a:spcPct val="90000"/>
            </a:lnSpc>
            <a:spcBef>
              <a:spcPct val="0"/>
            </a:spcBef>
            <a:spcAft>
              <a:spcPct val="15000"/>
            </a:spcAft>
            <a:buChar char="••"/>
          </a:pPr>
          <a:r>
            <a:rPr lang="es-GT" sz="1800" kern="1200" smtClean="0"/>
            <a:t>Cumplir con los índices de cumplimiento en tiempo</a:t>
          </a:r>
          <a:endParaRPr lang="es-GT" sz="1800" kern="1200" dirty="0"/>
        </a:p>
        <a:p>
          <a:pPr marL="171450" lvl="1" indent="-171450" algn="l" defTabSz="800100">
            <a:lnSpc>
              <a:spcPct val="90000"/>
            </a:lnSpc>
            <a:spcBef>
              <a:spcPct val="0"/>
            </a:spcBef>
            <a:spcAft>
              <a:spcPct val="15000"/>
            </a:spcAft>
            <a:buChar char="••"/>
          </a:pPr>
          <a:r>
            <a:rPr lang="es-GT" sz="1800" kern="1200" smtClean="0"/>
            <a:t>Cumplir con los índices de cumplimiento en uso de recursos</a:t>
          </a:r>
          <a:endParaRPr lang="es-GT" sz="1800" kern="1200" dirty="0"/>
        </a:p>
      </dsp:txBody>
      <dsp:txXfrm>
        <a:off x="2987040" y="269889"/>
        <a:ext cx="3672550" cy="1616020"/>
      </dsp:txXfrm>
    </dsp:sp>
    <dsp:sp modelId="{97253565-9100-4489-A444-F18E033D2AF3}">
      <dsp:nvSpPr>
        <dsp:cNvPr id="0" name=""/>
        <dsp:cNvSpPr/>
      </dsp:nvSpPr>
      <dsp:spPr>
        <a:xfrm>
          <a:off x="0" y="552"/>
          <a:ext cx="2987040" cy="2154694"/>
        </a:xfrm>
        <a:prstGeom prst="roundRect">
          <a:avLst/>
        </a:prstGeom>
        <a:solidFill>
          <a:srgbClr val="FF0000"/>
        </a:solidFill>
        <a:ln>
          <a:noFill/>
        </a:ln>
        <a:effectLst>
          <a:glow rad="70000">
            <a:schemeClr val="accent2">
              <a:hueOff val="0"/>
              <a:satOff val="0"/>
              <a:lumOff val="0"/>
              <a:alphaOff val="0"/>
              <a:tint val="30000"/>
              <a:shade val="95000"/>
              <a:satMod val="300000"/>
              <a:alpha val="50000"/>
            </a:schemeClr>
          </a:glo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sp3d extrusionH="28000" prstMaterial="matte"/>
        </a:bodyPr>
        <a:lstStyle/>
        <a:p>
          <a:pPr lvl="0" algn="ctr" defTabSz="1466850">
            <a:lnSpc>
              <a:spcPct val="90000"/>
            </a:lnSpc>
            <a:spcBef>
              <a:spcPct val="0"/>
            </a:spcBef>
            <a:spcAft>
              <a:spcPct val="35000"/>
            </a:spcAft>
          </a:pPr>
          <a:r>
            <a:rPr lang="es-GT" sz="3300" kern="1200" dirty="0" smtClean="0">
              <a:solidFill>
                <a:schemeClr val="tx1"/>
              </a:solidFill>
            </a:rPr>
            <a:t>Cualitativos</a:t>
          </a:r>
          <a:endParaRPr lang="es-GT" sz="3300" kern="1200" dirty="0">
            <a:solidFill>
              <a:schemeClr val="tx1"/>
            </a:solidFill>
          </a:endParaRPr>
        </a:p>
      </dsp:txBody>
      <dsp:txXfrm>
        <a:off x="105183" y="105735"/>
        <a:ext cx="2776674" cy="1944328"/>
      </dsp:txXfrm>
    </dsp:sp>
    <dsp:sp modelId="{F3716F75-3D95-4D53-BF7A-4FEF8FC582EA}">
      <dsp:nvSpPr>
        <dsp:cNvPr id="0" name=""/>
        <dsp:cNvSpPr/>
      </dsp:nvSpPr>
      <dsp:spPr>
        <a:xfrm>
          <a:off x="2987040" y="2370716"/>
          <a:ext cx="4480560" cy="2154694"/>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228600" lvl="1" indent="-228600" algn="l" defTabSz="1022350">
            <a:lnSpc>
              <a:spcPct val="90000"/>
            </a:lnSpc>
            <a:spcBef>
              <a:spcPct val="0"/>
            </a:spcBef>
            <a:spcAft>
              <a:spcPct val="15000"/>
            </a:spcAft>
            <a:buChar char="••"/>
          </a:pPr>
          <a:endParaRPr lang="es-GT" sz="2300" kern="1200" dirty="0"/>
        </a:p>
        <a:p>
          <a:pPr marL="171450" lvl="1" indent="-171450" algn="l" defTabSz="800100">
            <a:lnSpc>
              <a:spcPct val="90000"/>
            </a:lnSpc>
            <a:spcBef>
              <a:spcPct val="0"/>
            </a:spcBef>
            <a:spcAft>
              <a:spcPct val="15000"/>
            </a:spcAft>
            <a:buChar char="••"/>
          </a:pPr>
          <a:r>
            <a:rPr lang="es-GT" sz="1800" kern="1200" smtClean="0"/>
            <a:t>Incrementar Ton/ha/mes</a:t>
          </a:r>
          <a:endParaRPr lang="es-GT" sz="1800" kern="1200" dirty="0"/>
        </a:p>
        <a:p>
          <a:pPr marL="171450" lvl="1" indent="-171450" algn="l" defTabSz="800100">
            <a:lnSpc>
              <a:spcPct val="90000"/>
            </a:lnSpc>
            <a:spcBef>
              <a:spcPct val="0"/>
            </a:spcBef>
            <a:spcAft>
              <a:spcPct val="15000"/>
            </a:spcAft>
            <a:buChar char="••"/>
          </a:pPr>
          <a:r>
            <a:rPr lang="es-GT" sz="1800" kern="1200" smtClean="0"/>
            <a:t>Incrementar los kg. De azúcar/ha/cosecha</a:t>
          </a:r>
          <a:endParaRPr lang="es-GT" sz="1800" kern="1200" dirty="0"/>
        </a:p>
      </dsp:txBody>
      <dsp:txXfrm>
        <a:off x="2987040" y="2640053"/>
        <a:ext cx="3672550" cy="1616020"/>
      </dsp:txXfrm>
    </dsp:sp>
    <dsp:sp modelId="{4CBFAA95-85F1-4B37-9A2B-13C5A186CAEB}">
      <dsp:nvSpPr>
        <dsp:cNvPr id="0" name=""/>
        <dsp:cNvSpPr/>
      </dsp:nvSpPr>
      <dsp:spPr>
        <a:xfrm>
          <a:off x="0" y="2370716"/>
          <a:ext cx="2987040" cy="2154694"/>
        </a:xfrm>
        <a:prstGeom prst="roundRect">
          <a:avLst/>
        </a:prstGeom>
        <a:solidFill>
          <a:srgbClr val="00FF00"/>
        </a:solidFill>
        <a:ln>
          <a:noFill/>
        </a:ln>
        <a:effectLst>
          <a:glow rad="70000">
            <a:schemeClr val="accent3">
              <a:hueOff val="0"/>
              <a:satOff val="0"/>
              <a:lumOff val="0"/>
              <a:alphaOff val="0"/>
              <a:tint val="30000"/>
              <a:shade val="95000"/>
              <a:satMod val="300000"/>
              <a:alpha val="50000"/>
            </a:schemeClr>
          </a:glo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sp3d extrusionH="28000" prstMaterial="matte"/>
        </a:bodyPr>
        <a:lstStyle/>
        <a:p>
          <a:pPr lvl="0" algn="ctr" defTabSz="1466850">
            <a:lnSpc>
              <a:spcPct val="90000"/>
            </a:lnSpc>
            <a:spcBef>
              <a:spcPct val="0"/>
            </a:spcBef>
            <a:spcAft>
              <a:spcPct val="35000"/>
            </a:spcAft>
          </a:pPr>
          <a:r>
            <a:rPr lang="es-GT" sz="3300" kern="1200" dirty="0" smtClean="0">
              <a:solidFill>
                <a:schemeClr val="bg1"/>
              </a:solidFill>
            </a:rPr>
            <a:t>Cuantitativos</a:t>
          </a:r>
          <a:endParaRPr lang="es-GT" sz="3300" kern="1200" dirty="0">
            <a:solidFill>
              <a:schemeClr val="bg1"/>
            </a:solidFill>
          </a:endParaRPr>
        </a:p>
      </dsp:txBody>
      <dsp:txXfrm>
        <a:off x="105183" y="2475899"/>
        <a:ext cx="2776674" cy="194432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808DA-FD4E-4FCC-BB2D-4E688BBA5BB0}" type="datetimeFigureOut">
              <a:rPr lang="es-GT" smtClean="0"/>
              <a:t>22/07/2011</a:t>
            </a:fld>
            <a:endParaRPr lang="es-GT"/>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GT"/>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9FBDE-B3DB-42AD-84CC-8604507FD254}" type="slidenum">
              <a:rPr lang="es-GT" smtClean="0"/>
              <a:t>‹Nº›</a:t>
            </a:fld>
            <a:endParaRPr lang="es-GT"/>
          </a:p>
        </p:txBody>
      </p:sp>
    </p:spTree>
    <p:extLst>
      <p:ext uri="{BB962C8B-B14F-4D97-AF65-F5344CB8AC3E}">
        <p14:creationId xmlns:p14="http://schemas.microsoft.com/office/powerpoint/2010/main" val="304835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14</a:t>
            </a:fld>
            <a:endParaRP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3D5C01E-2E51-4BCD-8E1D-CE6C52916915}" type="datetimeFigureOut">
              <a:rPr lang="es-GT" smtClean="0"/>
              <a:t>22/07/2011</a:t>
            </a:fld>
            <a:endParaRPr lang="es-GT" dirty="0"/>
          </a:p>
        </p:txBody>
      </p:sp>
      <p:sp>
        <p:nvSpPr>
          <p:cNvPr id="19" name="18 Marcador de pie de página"/>
          <p:cNvSpPr>
            <a:spLocks noGrp="1"/>
          </p:cNvSpPr>
          <p:nvPr>
            <p:ph type="ftr" sz="quarter" idx="11"/>
          </p:nvPr>
        </p:nvSpPr>
        <p:spPr/>
        <p:txBody>
          <a:bodyPr/>
          <a:lstStyle/>
          <a:p>
            <a:endParaRPr lang="es-GT" dirty="0"/>
          </a:p>
        </p:txBody>
      </p:sp>
      <p:sp>
        <p:nvSpPr>
          <p:cNvPr id="27" name="26 Marcador de número de diapositiva"/>
          <p:cNvSpPr>
            <a:spLocks noGrp="1"/>
          </p:cNvSpPr>
          <p:nvPr>
            <p:ph type="sldNum" sz="quarter" idx="12"/>
          </p:nvPr>
        </p:nvSpPr>
        <p:spPr/>
        <p:txBody>
          <a:bodyPr/>
          <a:lstStyle/>
          <a:p>
            <a:fld id="{35717334-530E-40E9-AA75-F7BA1094716D}" type="slidenum">
              <a:rPr lang="es-GT" smtClean="0"/>
              <a:t>‹Nº›</a:t>
            </a:fld>
            <a:endParaRPr lang="es-GT"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3D5C01E-2E51-4BCD-8E1D-CE6C52916915}" type="datetimeFigureOut">
              <a:rPr lang="es-GT" smtClean="0"/>
              <a:t>22/07/2011</a:t>
            </a:fld>
            <a:endParaRPr lang="es-GT" dirty="0"/>
          </a:p>
        </p:txBody>
      </p:sp>
      <p:sp>
        <p:nvSpPr>
          <p:cNvPr id="5" name="4 Marcador de pie de página"/>
          <p:cNvSpPr>
            <a:spLocks noGrp="1"/>
          </p:cNvSpPr>
          <p:nvPr>
            <p:ph type="ftr" sz="quarter" idx="11"/>
          </p:nvPr>
        </p:nvSpPr>
        <p:spPr/>
        <p:txBody>
          <a:bodyPr/>
          <a:lstStyle/>
          <a:p>
            <a:endParaRPr lang="es-GT" dirty="0"/>
          </a:p>
        </p:txBody>
      </p:sp>
      <p:sp>
        <p:nvSpPr>
          <p:cNvPr id="6" name="5 Marcador de número de diapositiva"/>
          <p:cNvSpPr>
            <a:spLocks noGrp="1"/>
          </p:cNvSpPr>
          <p:nvPr>
            <p:ph type="sldNum" sz="quarter" idx="12"/>
          </p:nvPr>
        </p:nvSpPr>
        <p:spPr/>
        <p:txBody>
          <a:bodyPr/>
          <a:lstStyle/>
          <a:p>
            <a:fld id="{35717334-530E-40E9-AA75-F7BA1094716D}" type="slidenum">
              <a:rPr lang="es-GT" smtClean="0"/>
              <a:t>‹Nº›</a:t>
            </a:fld>
            <a:endParaRPr lang="es-G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3D5C01E-2E51-4BCD-8E1D-CE6C52916915}" type="datetimeFigureOut">
              <a:rPr lang="es-GT" smtClean="0"/>
              <a:t>22/07/2011</a:t>
            </a:fld>
            <a:endParaRPr lang="es-GT" dirty="0"/>
          </a:p>
        </p:txBody>
      </p:sp>
      <p:sp>
        <p:nvSpPr>
          <p:cNvPr id="5" name="4 Marcador de pie de página"/>
          <p:cNvSpPr>
            <a:spLocks noGrp="1"/>
          </p:cNvSpPr>
          <p:nvPr>
            <p:ph type="ftr" sz="quarter" idx="11"/>
          </p:nvPr>
        </p:nvSpPr>
        <p:spPr/>
        <p:txBody>
          <a:bodyPr/>
          <a:lstStyle/>
          <a:p>
            <a:endParaRPr lang="es-GT" dirty="0"/>
          </a:p>
        </p:txBody>
      </p:sp>
      <p:sp>
        <p:nvSpPr>
          <p:cNvPr id="6" name="5 Marcador de número de diapositiva"/>
          <p:cNvSpPr>
            <a:spLocks noGrp="1"/>
          </p:cNvSpPr>
          <p:nvPr>
            <p:ph type="sldNum" sz="quarter" idx="12"/>
          </p:nvPr>
        </p:nvSpPr>
        <p:spPr/>
        <p:txBody>
          <a:bodyPr/>
          <a:lstStyle/>
          <a:p>
            <a:fld id="{35717334-530E-40E9-AA75-F7BA1094716D}" type="slidenum">
              <a:rPr lang="es-GT" smtClean="0"/>
              <a:t>‹Nº›</a:t>
            </a:fld>
            <a:endParaRPr lang="es-G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extLst>
      <p:ext uri="{BB962C8B-B14F-4D97-AF65-F5344CB8AC3E}">
        <p14:creationId xmlns:p14="http://schemas.microsoft.com/office/powerpoint/2010/main" val="173590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prstClr val="white"/>
                </a:solidFill>
              </a:rPr>
              <a:t>       </a:t>
            </a:r>
          </a:p>
        </p:txBody>
      </p:sp>
    </p:spTree>
    <p:extLst>
      <p:ext uri="{BB962C8B-B14F-4D97-AF65-F5344CB8AC3E}">
        <p14:creationId xmlns:p14="http://schemas.microsoft.com/office/powerpoint/2010/main" val="30504987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Tree>
    <p:extLst>
      <p:ext uri="{BB962C8B-B14F-4D97-AF65-F5344CB8AC3E}">
        <p14:creationId xmlns:p14="http://schemas.microsoft.com/office/powerpoint/2010/main" val="3332356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extLst>
      <p:ext uri="{BB962C8B-B14F-4D97-AF65-F5344CB8AC3E}">
        <p14:creationId xmlns:p14="http://schemas.microsoft.com/office/powerpoint/2010/main" val="19248904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6" name="Footer Placeholder 5"/>
          <p:cNvSpPr>
            <a:spLocks noGrp="1"/>
          </p:cNvSpPr>
          <p:nvPr>
            <p:ph type="ftr" sz="quarter" idx="11"/>
          </p:nvPr>
        </p:nvSpPr>
        <p:spPr/>
        <p:txBody>
          <a:bodyPr/>
          <a:lstStyle/>
          <a:p>
            <a:endParaRPr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Tree>
    <p:extLst>
      <p:ext uri="{BB962C8B-B14F-4D97-AF65-F5344CB8AC3E}">
        <p14:creationId xmlns:p14="http://schemas.microsoft.com/office/powerpoint/2010/main" val="614615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extLst>
      <p:ext uri="{BB962C8B-B14F-4D97-AF65-F5344CB8AC3E}">
        <p14:creationId xmlns:p14="http://schemas.microsoft.com/office/powerpoint/2010/main" val="50479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3" name="Footer Placeholder 2"/>
          <p:cNvSpPr>
            <a:spLocks noGrp="1"/>
          </p:cNvSpPr>
          <p:nvPr>
            <p:ph type="ftr" sz="quarter" idx="11"/>
          </p:nvPr>
        </p:nvSpPr>
        <p:spPr/>
        <p:txBody>
          <a:bodyPr/>
          <a:lstStyle/>
          <a:p>
            <a:endParaRPr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118956231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extLst>
      <p:ext uri="{BB962C8B-B14F-4D97-AF65-F5344CB8AC3E}">
        <p14:creationId xmlns:p14="http://schemas.microsoft.com/office/powerpoint/2010/main" val="1829926572"/>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3D5C01E-2E51-4BCD-8E1D-CE6C52916915}" type="datetimeFigureOut">
              <a:rPr lang="es-GT" smtClean="0"/>
              <a:t>22/07/2011</a:t>
            </a:fld>
            <a:endParaRPr lang="es-GT" dirty="0"/>
          </a:p>
        </p:txBody>
      </p:sp>
      <p:sp>
        <p:nvSpPr>
          <p:cNvPr id="5" name="4 Marcador de pie de página"/>
          <p:cNvSpPr>
            <a:spLocks noGrp="1"/>
          </p:cNvSpPr>
          <p:nvPr>
            <p:ph type="ftr" sz="quarter" idx="11"/>
          </p:nvPr>
        </p:nvSpPr>
        <p:spPr/>
        <p:txBody>
          <a:bodyPr/>
          <a:lstStyle/>
          <a:p>
            <a:endParaRPr lang="es-GT" dirty="0"/>
          </a:p>
        </p:txBody>
      </p:sp>
      <p:sp>
        <p:nvSpPr>
          <p:cNvPr id="6" name="5 Marcador de número de diapositiva"/>
          <p:cNvSpPr>
            <a:spLocks noGrp="1"/>
          </p:cNvSpPr>
          <p:nvPr>
            <p:ph type="sldNum" sz="quarter" idx="12"/>
          </p:nvPr>
        </p:nvSpPr>
        <p:spPr/>
        <p:txBody>
          <a:bodyPr/>
          <a:lstStyle/>
          <a:p>
            <a:fld id="{35717334-530E-40E9-AA75-F7BA1094716D}" type="slidenum">
              <a:rPr lang="es-GT" smtClean="0"/>
              <a:t>‹Nº›</a:t>
            </a:fld>
            <a:endParaRPr lang="es-G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Tree>
    <p:extLst>
      <p:ext uri="{BB962C8B-B14F-4D97-AF65-F5344CB8AC3E}">
        <p14:creationId xmlns:p14="http://schemas.microsoft.com/office/powerpoint/2010/main" val="13552165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dirty="0" smtClean="0"/>
              <a:t>Haga clic en el icono para agregar medios</a:t>
            </a:r>
            <a:endParaRPr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extLst>
      <p:ext uri="{BB962C8B-B14F-4D97-AF65-F5344CB8AC3E}">
        <p14:creationId xmlns:p14="http://schemas.microsoft.com/office/powerpoint/2010/main" val="243616852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dirty="0" smtClean="0"/>
              <a:t>Haga clic en el icono para agregar una imagen</a:t>
            </a:r>
            <a:endParaRPr dirty="0"/>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a:solidFill>
                  <a:prstClr val="white"/>
                </a:solidFill>
              </a:rPr>
              <a:pPr/>
              <a:t>12/17/2009</a:t>
            </a:fld>
            <a:endParaRPr dirty="0">
              <a:solidFill>
                <a:prstClr val="white"/>
              </a:solidFill>
            </a:endParaRPr>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dirty="0">
              <a:solidFill>
                <a:prstClr val="white"/>
              </a:solidFill>
            </a:endParaRPr>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solidFill>
                  <a:prstClr val="white"/>
                </a:solidFill>
              </a:rPr>
              <a:pPr/>
              <a:t>‹Nº›</a:t>
            </a:fld>
            <a:endParaRPr dirty="0">
              <a:solidFill>
                <a:prstClr val="white"/>
              </a:solidFill>
            </a:endParaRPr>
          </a:p>
        </p:txBody>
      </p:sp>
    </p:spTree>
    <p:extLst>
      <p:ext uri="{BB962C8B-B14F-4D97-AF65-F5344CB8AC3E}">
        <p14:creationId xmlns:p14="http://schemas.microsoft.com/office/powerpoint/2010/main" val="205946540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5" name="Footer Placeholder 4"/>
          <p:cNvSpPr>
            <a:spLocks noGrp="1"/>
          </p:cNvSpPr>
          <p:nvPr>
            <p:ph type="ftr" sz="quarter" idx="11"/>
          </p:nvPr>
        </p:nvSpPr>
        <p:spPr/>
        <p:txBody>
          <a:bodyPr/>
          <a:lstStyle/>
          <a:p>
            <a:endParaRPr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extLst>
      <p:ext uri="{BB962C8B-B14F-4D97-AF65-F5344CB8AC3E}">
        <p14:creationId xmlns:p14="http://schemas.microsoft.com/office/powerpoint/2010/main" val="26895977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fld id="{A258050E-B668-4FA7-85AD-C750C80A6E9B}" type="datetimeFigureOut">
              <a:rPr>
                <a:solidFill>
                  <a:srgbClr val="262626">
                    <a:lumMod val="85000"/>
                    <a:lumOff val="15000"/>
                  </a:srgbClr>
                </a:solidFill>
              </a:rPr>
              <a:pPr/>
              <a:t>12/17/2009</a:t>
            </a:fld>
            <a:endParaRPr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endParaRPr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solidFill>
                  <a:srgbClr val="262626">
                    <a:lumMod val="85000"/>
                    <a:lumOff val="15000"/>
                  </a:srgbClr>
                </a:solidFill>
              </a:rPr>
              <a:pPr/>
              <a:t>‹Nº›</a:t>
            </a:fld>
            <a:endParaRPr dirty="0">
              <a:solidFill>
                <a:srgbClr val="262626">
                  <a:lumMod val="85000"/>
                  <a:lumOff val="15000"/>
                </a:srgbClr>
              </a:solidFill>
            </a:endParaRPr>
          </a:p>
        </p:txBody>
      </p:sp>
    </p:spTree>
    <p:extLst>
      <p:ext uri="{BB962C8B-B14F-4D97-AF65-F5344CB8AC3E}">
        <p14:creationId xmlns:p14="http://schemas.microsoft.com/office/powerpoint/2010/main" val="160337367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a:solidFill>
                  <a:srgbClr val="262626">
                    <a:tint val="75000"/>
                  </a:srgbClr>
                </a:solidFill>
              </a:rPr>
              <a:pPr/>
              <a:t>12/17/2009</a:t>
            </a:fld>
            <a:endParaRPr dirty="0">
              <a:solidFill>
                <a:srgbClr val="262626">
                  <a:tint val="75000"/>
                </a:srgbClr>
              </a:solidFill>
            </a:endParaRPr>
          </a:p>
        </p:txBody>
      </p:sp>
      <p:sp>
        <p:nvSpPr>
          <p:cNvPr id="3" name="Footer Placeholder 2"/>
          <p:cNvSpPr>
            <a:spLocks noGrp="1"/>
          </p:cNvSpPr>
          <p:nvPr>
            <p:ph type="ftr" sz="quarter" idx="11"/>
          </p:nvPr>
        </p:nvSpPr>
        <p:spPr/>
        <p:txBody>
          <a:bodyPr/>
          <a:lstStyle/>
          <a:p>
            <a:endParaRPr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a:solidFill>
                  <a:srgbClr val="262626">
                    <a:tint val="75000"/>
                  </a:srgbClr>
                </a:solidFill>
              </a:rPr>
              <a:pPr/>
              <a:t>‹Nº›</a:t>
            </a:fld>
            <a:endParaRPr dirty="0">
              <a:solidFill>
                <a:srgbClr val="262626">
                  <a:tint val="75000"/>
                </a:srgbClr>
              </a:solidFill>
            </a:endParaRPr>
          </a:p>
        </p:txBody>
      </p:sp>
    </p:spTree>
    <p:extLst>
      <p:ext uri="{BB962C8B-B14F-4D97-AF65-F5344CB8AC3E}">
        <p14:creationId xmlns:p14="http://schemas.microsoft.com/office/powerpoint/2010/main" val="4662737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3D5C01E-2E51-4BCD-8E1D-CE6C52916915}" type="datetimeFigureOut">
              <a:rPr lang="es-GT" smtClean="0"/>
              <a:t>22/07/2011</a:t>
            </a:fld>
            <a:endParaRPr lang="es-GT" dirty="0"/>
          </a:p>
        </p:txBody>
      </p:sp>
      <p:sp>
        <p:nvSpPr>
          <p:cNvPr id="5" name="4 Marcador de pie de página"/>
          <p:cNvSpPr>
            <a:spLocks noGrp="1"/>
          </p:cNvSpPr>
          <p:nvPr>
            <p:ph type="ftr" sz="quarter" idx="11"/>
          </p:nvPr>
        </p:nvSpPr>
        <p:spPr/>
        <p:txBody>
          <a:bodyPr/>
          <a:lstStyle/>
          <a:p>
            <a:endParaRPr lang="es-GT" dirty="0"/>
          </a:p>
        </p:txBody>
      </p:sp>
      <p:sp>
        <p:nvSpPr>
          <p:cNvPr id="6" name="5 Marcador de número de diapositiva"/>
          <p:cNvSpPr>
            <a:spLocks noGrp="1"/>
          </p:cNvSpPr>
          <p:nvPr>
            <p:ph type="sldNum" sz="quarter" idx="12"/>
          </p:nvPr>
        </p:nvSpPr>
        <p:spPr/>
        <p:txBody>
          <a:bodyPr/>
          <a:lstStyle/>
          <a:p>
            <a:fld id="{35717334-530E-40E9-AA75-F7BA1094716D}" type="slidenum">
              <a:rPr lang="es-GT" smtClean="0"/>
              <a:t>‹Nº›</a:t>
            </a:fld>
            <a:endParaRPr lang="es-GT"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3D5C01E-2E51-4BCD-8E1D-CE6C52916915}" type="datetimeFigureOut">
              <a:rPr lang="es-GT" smtClean="0"/>
              <a:t>22/07/2011</a:t>
            </a:fld>
            <a:endParaRPr lang="es-GT" dirty="0"/>
          </a:p>
        </p:txBody>
      </p:sp>
      <p:sp>
        <p:nvSpPr>
          <p:cNvPr id="6" name="5 Marcador de pie de página"/>
          <p:cNvSpPr>
            <a:spLocks noGrp="1"/>
          </p:cNvSpPr>
          <p:nvPr>
            <p:ph type="ftr" sz="quarter" idx="11"/>
          </p:nvPr>
        </p:nvSpPr>
        <p:spPr/>
        <p:txBody>
          <a:bodyPr/>
          <a:lstStyle/>
          <a:p>
            <a:endParaRPr lang="es-GT" dirty="0"/>
          </a:p>
        </p:txBody>
      </p:sp>
      <p:sp>
        <p:nvSpPr>
          <p:cNvPr id="7" name="6 Marcador de número de diapositiva"/>
          <p:cNvSpPr>
            <a:spLocks noGrp="1"/>
          </p:cNvSpPr>
          <p:nvPr>
            <p:ph type="sldNum" sz="quarter" idx="12"/>
          </p:nvPr>
        </p:nvSpPr>
        <p:spPr/>
        <p:txBody>
          <a:bodyPr/>
          <a:lstStyle/>
          <a:p>
            <a:fld id="{35717334-530E-40E9-AA75-F7BA1094716D}" type="slidenum">
              <a:rPr lang="es-GT" smtClean="0"/>
              <a:t>‹Nº›</a:t>
            </a:fld>
            <a:endParaRPr lang="es-G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3D5C01E-2E51-4BCD-8E1D-CE6C52916915}" type="datetimeFigureOut">
              <a:rPr lang="es-GT" smtClean="0"/>
              <a:t>22/07/2011</a:t>
            </a:fld>
            <a:endParaRPr lang="es-GT" dirty="0"/>
          </a:p>
        </p:txBody>
      </p:sp>
      <p:sp>
        <p:nvSpPr>
          <p:cNvPr id="8" name="7 Marcador de pie de página"/>
          <p:cNvSpPr>
            <a:spLocks noGrp="1"/>
          </p:cNvSpPr>
          <p:nvPr>
            <p:ph type="ftr" sz="quarter" idx="11"/>
          </p:nvPr>
        </p:nvSpPr>
        <p:spPr/>
        <p:txBody>
          <a:bodyPr/>
          <a:lstStyle/>
          <a:p>
            <a:endParaRPr lang="es-GT" dirty="0"/>
          </a:p>
        </p:txBody>
      </p:sp>
      <p:sp>
        <p:nvSpPr>
          <p:cNvPr id="9" name="8 Marcador de número de diapositiva"/>
          <p:cNvSpPr>
            <a:spLocks noGrp="1"/>
          </p:cNvSpPr>
          <p:nvPr>
            <p:ph type="sldNum" sz="quarter" idx="12"/>
          </p:nvPr>
        </p:nvSpPr>
        <p:spPr/>
        <p:txBody>
          <a:bodyPr/>
          <a:lstStyle/>
          <a:p>
            <a:fld id="{35717334-530E-40E9-AA75-F7BA1094716D}" type="slidenum">
              <a:rPr lang="es-GT" smtClean="0"/>
              <a:t>‹Nº›</a:t>
            </a:fld>
            <a:endParaRPr lang="es-G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73D5C01E-2E51-4BCD-8E1D-CE6C52916915}" type="datetimeFigureOut">
              <a:rPr lang="es-GT" smtClean="0"/>
              <a:t>22/07/2011</a:t>
            </a:fld>
            <a:endParaRPr lang="es-GT" dirty="0"/>
          </a:p>
        </p:txBody>
      </p:sp>
      <p:sp>
        <p:nvSpPr>
          <p:cNvPr id="8" name="7 Marcador de número de diapositiva"/>
          <p:cNvSpPr>
            <a:spLocks noGrp="1"/>
          </p:cNvSpPr>
          <p:nvPr>
            <p:ph type="sldNum" sz="quarter" idx="11"/>
          </p:nvPr>
        </p:nvSpPr>
        <p:spPr/>
        <p:txBody>
          <a:bodyPr/>
          <a:lstStyle/>
          <a:p>
            <a:fld id="{35717334-530E-40E9-AA75-F7BA1094716D}" type="slidenum">
              <a:rPr lang="es-GT" smtClean="0"/>
              <a:t>‹Nº›</a:t>
            </a:fld>
            <a:endParaRPr lang="es-GT" dirty="0"/>
          </a:p>
        </p:txBody>
      </p:sp>
      <p:sp>
        <p:nvSpPr>
          <p:cNvPr id="9" name="8 Marcador de pie de página"/>
          <p:cNvSpPr>
            <a:spLocks noGrp="1"/>
          </p:cNvSpPr>
          <p:nvPr>
            <p:ph type="ftr" sz="quarter" idx="12"/>
          </p:nvPr>
        </p:nvSpPr>
        <p:spPr/>
        <p:txBody>
          <a:bodyPr/>
          <a:lstStyle/>
          <a:p>
            <a:endParaRPr lang="es-G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D5C01E-2E51-4BCD-8E1D-CE6C52916915}" type="datetimeFigureOut">
              <a:rPr lang="es-GT" smtClean="0"/>
              <a:t>22/07/2011</a:t>
            </a:fld>
            <a:endParaRPr lang="es-GT" dirty="0"/>
          </a:p>
        </p:txBody>
      </p:sp>
      <p:sp>
        <p:nvSpPr>
          <p:cNvPr id="3" name="2 Marcador de pie de página"/>
          <p:cNvSpPr>
            <a:spLocks noGrp="1"/>
          </p:cNvSpPr>
          <p:nvPr>
            <p:ph type="ftr" sz="quarter" idx="11"/>
          </p:nvPr>
        </p:nvSpPr>
        <p:spPr/>
        <p:txBody>
          <a:bodyPr/>
          <a:lstStyle/>
          <a:p>
            <a:endParaRPr lang="es-GT" dirty="0"/>
          </a:p>
        </p:txBody>
      </p:sp>
      <p:sp>
        <p:nvSpPr>
          <p:cNvPr id="4" name="3 Marcador de número de diapositiva"/>
          <p:cNvSpPr>
            <a:spLocks noGrp="1"/>
          </p:cNvSpPr>
          <p:nvPr>
            <p:ph type="sldNum" sz="quarter" idx="12"/>
          </p:nvPr>
        </p:nvSpPr>
        <p:spPr/>
        <p:txBody>
          <a:bodyPr/>
          <a:lstStyle/>
          <a:p>
            <a:fld id="{35717334-530E-40E9-AA75-F7BA1094716D}" type="slidenum">
              <a:rPr lang="es-GT" smtClean="0"/>
              <a:t>‹Nº›</a:t>
            </a:fld>
            <a:endParaRPr lang="es-G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3D5C01E-2E51-4BCD-8E1D-CE6C52916915}" type="datetimeFigureOut">
              <a:rPr lang="es-GT" smtClean="0"/>
              <a:t>22/07/2011</a:t>
            </a:fld>
            <a:endParaRPr lang="es-GT" dirty="0"/>
          </a:p>
        </p:txBody>
      </p:sp>
      <p:sp>
        <p:nvSpPr>
          <p:cNvPr id="6" name="5 Marcador de pie de página"/>
          <p:cNvSpPr>
            <a:spLocks noGrp="1"/>
          </p:cNvSpPr>
          <p:nvPr>
            <p:ph type="ftr" sz="quarter" idx="11"/>
          </p:nvPr>
        </p:nvSpPr>
        <p:spPr/>
        <p:txBody>
          <a:bodyPr/>
          <a:lstStyle/>
          <a:p>
            <a:endParaRPr lang="es-GT" dirty="0"/>
          </a:p>
        </p:txBody>
      </p:sp>
      <p:sp>
        <p:nvSpPr>
          <p:cNvPr id="7" name="6 Marcador de número de diapositiva"/>
          <p:cNvSpPr>
            <a:spLocks noGrp="1"/>
          </p:cNvSpPr>
          <p:nvPr>
            <p:ph type="sldNum" sz="quarter" idx="12"/>
          </p:nvPr>
        </p:nvSpPr>
        <p:spPr>
          <a:xfrm>
            <a:off x="8156448" y="6422064"/>
            <a:ext cx="762000" cy="365125"/>
          </a:xfrm>
        </p:spPr>
        <p:txBody>
          <a:bodyPr/>
          <a:lstStyle/>
          <a:p>
            <a:fld id="{35717334-530E-40E9-AA75-F7BA1094716D}" type="slidenum">
              <a:rPr lang="es-GT" smtClean="0"/>
              <a:t>‹Nº›</a:t>
            </a:fld>
            <a:endParaRPr lang="es-G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73D5C01E-2E51-4BCD-8E1D-CE6C52916915}" type="datetimeFigureOut">
              <a:rPr lang="es-GT" smtClean="0"/>
              <a:t>22/07/2011</a:t>
            </a:fld>
            <a:endParaRPr lang="es-GT" dirty="0"/>
          </a:p>
        </p:txBody>
      </p:sp>
      <p:sp>
        <p:nvSpPr>
          <p:cNvPr id="6" name="5 Marcador de pie de página"/>
          <p:cNvSpPr>
            <a:spLocks noGrp="1"/>
          </p:cNvSpPr>
          <p:nvPr>
            <p:ph type="ftr" sz="quarter" idx="11"/>
          </p:nvPr>
        </p:nvSpPr>
        <p:spPr/>
        <p:txBody>
          <a:bodyPr/>
          <a:lstStyle/>
          <a:p>
            <a:endParaRPr lang="es-GT" dirty="0"/>
          </a:p>
        </p:txBody>
      </p:sp>
      <p:sp>
        <p:nvSpPr>
          <p:cNvPr id="7" name="6 Marcador de número de diapositiva"/>
          <p:cNvSpPr>
            <a:spLocks noGrp="1"/>
          </p:cNvSpPr>
          <p:nvPr>
            <p:ph type="sldNum" sz="quarter" idx="12"/>
          </p:nvPr>
        </p:nvSpPr>
        <p:spPr/>
        <p:txBody>
          <a:bodyPr/>
          <a:lstStyle/>
          <a:p>
            <a:fld id="{35717334-530E-40E9-AA75-F7BA1094716D}" type="slidenum">
              <a:rPr lang="es-GT" smtClean="0"/>
              <a:t>‹Nº›</a:t>
            </a:fld>
            <a:endParaRPr lang="es-G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3D5C01E-2E51-4BCD-8E1D-CE6C52916915}" type="datetimeFigureOut">
              <a:rPr lang="es-GT" smtClean="0"/>
              <a:t>22/07/2011</a:t>
            </a:fld>
            <a:endParaRPr lang="es-GT" dirty="0"/>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GT" dirty="0"/>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5717334-530E-40E9-AA75-F7BA1094716D}" type="slidenum">
              <a:rPr lang="es-GT" smtClean="0"/>
              <a:t>‹Nº›</a:t>
            </a:fld>
            <a:endParaRPr lang="es-GT"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A258050E-B668-4FA7-85AD-C750C80A6E9B}" type="datetimeFigureOut">
              <a:rPr>
                <a:solidFill>
                  <a:srgbClr val="262626">
                    <a:tint val="75000"/>
                  </a:srgbClr>
                </a:solidFill>
              </a:rPr>
              <a:pPr/>
              <a:t>12/17/2009</a:t>
            </a:fld>
            <a:endParaRPr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a:solidFill>
                  <a:srgbClr val="262626">
                    <a:tint val="75000"/>
                  </a:srgbClr>
                </a:solidFill>
              </a:rPr>
              <a:pPr/>
              <a:t>‹Nº›</a:t>
            </a:fld>
            <a:endParaRPr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extLst>
      <p:ext uri="{BB962C8B-B14F-4D97-AF65-F5344CB8AC3E}">
        <p14:creationId xmlns:p14="http://schemas.microsoft.com/office/powerpoint/2010/main" val="2508971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496" y="2855952"/>
            <a:ext cx="9108504" cy="861080"/>
          </a:xfrm>
        </p:spPr>
        <p:txBody>
          <a:bodyPr>
            <a:noAutofit/>
          </a:bodyPr>
          <a:lstStyle/>
          <a:p>
            <a:pPr algn="ctr"/>
            <a:r>
              <a:rPr lang="es-GT" sz="4000" dirty="0" smtClean="0">
                <a:solidFill>
                  <a:srgbClr val="FF0000"/>
                </a:solidFill>
                <a:effectLst>
                  <a:outerShdw blurRad="38100" dist="38100" dir="2700000" algn="tl">
                    <a:srgbClr val="000000">
                      <a:alpha val="43137"/>
                    </a:srgbClr>
                  </a:outerShdw>
                </a:effectLst>
              </a:rPr>
              <a:t>RUTA DE RECUPERACIÓN DEL AZÚCAR</a:t>
            </a:r>
            <a:endParaRPr lang="es-GT" sz="4000" b="0" dirty="0">
              <a:solidFill>
                <a:schemeClr val="tx1"/>
              </a:solidFill>
              <a:effectLst/>
            </a:endParaRPr>
          </a:p>
        </p:txBody>
      </p:sp>
      <p:sp>
        <p:nvSpPr>
          <p:cNvPr id="3" name="2 Subtítulo"/>
          <p:cNvSpPr>
            <a:spLocks noGrp="1"/>
          </p:cNvSpPr>
          <p:nvPr>
            <p:ph type="subTitle" idx="1"/>
          </p:nvPr>
        </p:nvSpPr>
        <p:spPr>
          <a:xfrm>
            <a:off x="6300192" y="6237312"/>
            <a:ext cx="2808312" cy="504056"/>
          </a:xfrm>
        </p:spPr>
        <p:txBody>
          <a:bodyPr>
            <a:normAutofit/>
          </a:bodyPr>
          <a:lstStyle/>
          <a:p>
            <a:r>
              <a:rPr lang="es-GT" sz="1200" dirty="0" smtClean="0"/>
              <a:t>Zafra 10-11</a:t>
            </a:r>
          </a:p>
          <a:p>
            <a:r>
              <a:rPr lang="es-GT" sz="1200" dirty="0" smtClean="0"/>
              <a:t>Preparado por. Roberto Morales</a:t>
            </a:r>
            <a:endParaRPr lang="es-GT" dirty="0"/>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6" y="842909"/>
            <a:ext cx="9132884" cy="172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1" y="3918781"/>
            <a:ext cx="9166101" cy="174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294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850106"/>
          </a:xfrm>
        </p:spPr>
        <p:txBody>
          <a:bodyPr>
            <a:noAutofit/>
          </a:bodyPr>
          <a:lstStyle/>
          <a:p>
            <a:pPr algn="ctr"/>
            <a:r>
              <a:rPr lang="es-GT" sz="2400" dirty="0" smtClean="0"/>
              <a:t>Métodos para determinar el grado de madurez optima de la caña al momento de la cosecha</a:t>
            </a:r>
            <a:endParaRPr lang="es-GT" sz="2400" dirty="0"/>
          </a:p>
        </p:txBody>
      </p:sp>
      <p:sp>
        <p:nvSpPr>
          <p:cNvPr id="5" name="4 CuadroTexto"/>
          <p:cNvSpPr txBox="1"/>
          <p:nvPr/>
        </p:nvSpPr>
        <p:spPr>
          <a:xfrm>
            <a:off x="2771801" y="1340768"/>
            <a:ext cx="6264696" cy="1569660"/>
          </a:xfrm>
          <a:prstGeom prst="rect">
            <a:avLst/>
          </a:prstGeom>
          <a:noFill/>
        </p:spPr>
        <p:txBody>
          <a:bodyPr wrap="square" rtlCol="0">
            <a:spAutoFit/>
          </a:bodyPr>
          <a:lstStyle/>
          <a:p>
            <a:r>
              <a:rPr lang="es-GT" sz="1600" dirty="0" smtClean="0"/>
              <a:t>2. Método del Índice de calidad de la caña ( RATIO POL )</a:t>
            </a:r>
          </a:p>
          <a:p>
            <a:r>
              <a:rPr lang="es-GT" sz="1600" dirty="0"/>
              <a:t> </a:t>
            </a:r>
            <a:r>
              <a:rPr lang="es-GT" sz="1600" dirty="0" smtClean="0"/>
              <a:t>     El método RATIO POL para evaluar la calidad de la caña, fue ideado por Payne y Mahon en 1956, el cual fue un adelanto muy significativo para determinar el grado de madurez de las cañas a cosechar.  Actualmente en el reporte de laboratorio de caña se establecer el Índice de calidad de caña, el cual es el resultado de :</a:t>
            </a:r>
          </a:p>
        </p:txBody>
      </p:sp>
      <p:sp>
        <p:nvSpPr>
          <p:cNvPr id="6" name="5 CuadroTexto"/>
          <p:cNvSpPr txBox="1"/>
          <p:nvPr/>
        </p:nvSpPr>
        <p:spPr>
          <a:xfrm>
            <a:off x="3851920" y="4186823"/>
            <a:ext cx="5040561" cy="2554545"/>
          </a:xfrm>
          <a:prstGeom prst="rect">
            <a:avLst/>
          </a:prstGeom>
          <a:noFill/>
        </p:spPr>
        <p:txBody>
          <a:bodyPr wrap="square" rtlCol="0">
            <a:spAutoFit/>
          </a:bodyPr>
          <a:lstStyle/>
          <a:p>
            <a:r>
              <a:rPr lang="es-GT" sz="1600" dirty="0" smtClean="0"/>
              <a:t>Los datos registrados en Magdalena en el Laboratorio de caña bajo las muestras de Pre-Cosecha y Pre-Corte, al relacionar índice de calidad con el potencial valor de recuperación de azúcar (lb/ton), dan una correlación alta con un r2 mayor a 0.98, lo cual es un muy buen indicador del grado de madurez y recuperación del azúcar.  Para efectos de nuestro objetivo de obtener 220 lb / ton al menos, debemos cosechar lotes con INDICE DE CALIDAD SUPERIRO A 13</a:t>
            </a:r>
            <a:endParaRPr lang="es-GT" sz="16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1458162"/>
            <a:ext cx="2627784" cy="197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3203848" y="2946430"/>
            <a:ext cx="5472608" cy="1077218"/>
          </a:xfrm>
          <a:prstGeom prst="rect">
            <a:avLst/>
          </a:prstGeom>
          <a:noFill/>
        </p:spPr>
        <p:txBody>
          <a:bodyPr wrap="square" rtlCol="0">
            <a:spAutoFit/>
          </a:bodyPr>
          <a:lstStyle/>
          <a:p>
            <a:pPr algn="ctr"/>
            <a:r>
              <a:rPr lang="es-GT" sz="1600" dirty="0" smtClean="0"/>
              <a:t>Índice de calidad = % Pol jugo * </a:t>
            </a:r>
            <a:r>
              <a:rPr lang="es-GT" sz="1600" b="1" dirty="0" smtClean="0">
                <a:solidFill>
                  <a:srgbClr val="FFFF00"/>
                </a:solidFill>
              </a:rPr>
              <a:t>W&amp;C</a:t>
            </a:r>
            <a:r>
              <a:rPr lang="es-GT" sz="1600" dirty="0" smtClean="0"/>
              <a:t>  *  % Jugo / 100</a:t>
            </a:r>
            <a:endParaRPr lang="es-GT" sz="1600" dirty="0"/>
          </a:p>
          <a:p>
            <a:r>
              <a:rPr lang="es-GT" sz="1600" dirty="0" smtClean="0"/>
              <a:t>Ejemplo  </a:t>
            </a:r>
          </a:p>
          <a:p>
            <a:pPr algn="ctr"/>
            <a:r>
              <a:rPr lang="es-GT" sz="1600" dirty="0" smtClean="0"/>
              <a:t>I.C =  13.19 = 19.10 * (0.96) * 71.92 / 100</a:t>
            </a:r>
          </a:p>
          <a:p>
            <a:pPr algn="ctr"/>
            <a:r>
              <a:rPr lang="es-GT" sz="1600" dirty="0" smtClean="0"/>
              <a:t>Donde </a:t>
            </a:r>
            <a:r>
              <a:rPr lang="es-GT" sz="1600" b="1" dirty="0" smtClean="0">
                <a:solidFill>
                  <a:srgbClr val="FFFF00"/>
                </a:solidFill>
              </a:rPr>
              <a:t>W&amp;C</a:t>
            </a:r>
            <a:r>
              <a:rPr lang="es-GT" sz="1600" dirty="0" smtClean="0"/>
              <a:t> = (1.4 – 40 / (Pol jugo / </a:t>
            </a:r>
            <a:r>
              <a:rPr lang="es-GT" sz="1600" dirty="0" err="1" smtClean="0"/>
              <a:t>Brix</a:t>
            </a:r>
            <a:r>
              <a:rPr lang="es-GT" sz="1600" dirty="0" smtClean="0"/>
              <a:t> jugo)</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6" y="4330839"/>
            <a:ext cx="3568240" cy="226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2552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2" y="620688"/>
            <a:ext cx="544877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recto"/>
          <p:cNvCxnSpPr/>
          <p:nvPr/>
        </p:nvCxnSpPr>
        <p:spPr>
          <a:xfrm flipV="1">
            <a:off x="3275856" y="2132857"/>
            <a:ext cx="0" cy="162930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H="1">
            <a:off x="708330" y="2060848"/>
            <a:ext cx="2567526"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88640"/>
            <a:ext cx="3499284" cy="387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816416" y="179348"/>
            <a:ext cx="3467552" cy="369332"/>
          </a:xfrm>
          <a:prstGeom prst="rect">
            <a:avLst/>
          </a:prstGeom>
          <a:noFill/>
        </p:spPr>
        <p:txBody>
          <a:bodyPr wrap="none" rtlCol="0">
            <a:spAutoFit/>
          </a:bodyPr>
          <a:lstStyle/>
          <a:p>
            <a:r>
              <a:rPr lang="es-GT" dirty="0" smtClean="0"/>
              <a:t>Índice de calidad ( RATIO POL )</a:t>
            </a:r>
            <a:endParaRPr lang="es-GT" dirty="0"/>
          </a:p>
        </p:txBody>
      </p:sp>
      <p:sp>
        <p:nvSpPr>
          <p:cNvPr id="16" name="15 CuadroTexto"/>
          <p:cNvSpPr txBox="1"/>
          <p:nvPr/>
        </p:nvSpPr>
        <p:spPr>
          <a:xfrm>
            <a:off x="107504" y="4221088"/>
            <a:ext cx="8899884" cy="2092881"/>
          </a:xfrm>
          <a:prstGeom prst="rect">
            <a:avLst/>
          </a:prstGeom>
          <a:noFill/>
        </p:spPr>
        <p:txBody>
          <a:bodyPr wrap="square" rtlCol="0">
            <a:spAutoFit/>
          </a:bodyPr>
          <a:lstStyle/>
          <a:p>
            <a:r>
              <a:rPr lang="es-GT" dirty="0" smtClean="0"/>
              <a:t>OBSERVACIONES:</a:t>
            </a:r>
            <a:endParaRPr lang="es-GT" sz="1400" dirty="0" smtClean="0"/>
          </a:p>
          <a:p>
            <a:pPr marL="342900" indent="-342900">
              <a:buAutoNum type="arabicPeriod"/>
            </a:pPr>
            <a:r>
              <a:rPr lang="es-GT" sz="1400" dirty="0" smtClean="0"/>
              <a:t>De 639 lotes analizados con mas de 5 semanas de aplicación de madurante durante la presente zafra, podemos concluir que el 51.8% de las muestras analizadas reportan valores superiores a 13 como INDICE DE CALIDAD.</a:t>
            </a:r>
          </a:p>
          <a:p>
            <a:pPr marL="342900" indent="-342900">
              <a:buAutoNum type="arabicPeriod"/>
            </a:pPr>
            <a:r>
              <a:rPr lang="es-GT" sz="1400" dirty="0" smtClean="0"/>
              <a:t>Atendiendo el índice de correlación  tal alto (r2 &gt; 0.98), entre el IC. Y el potencial rendimiento del cañal ( lb / ton ), podemos inferir que este indicador es adecuado para precisar los cañales que han llegado a su madurez para ser considerados como candidatos para cosecha.</a:t>
            </a:r>
          </a:p>
          <a:p>
            <a:pPr marL="342900" indent="-342900">
              <a:buAutoNum type="arabicPeriod"/>
            </a:pPr>
            <a:r>
              <a:rPr lang="es-GT" sz="1400" dirty="0" smtClean="0"/>
              <a:t>Valores superiores a 13 será lo que debemos buscar para obtener cañales con mas de 300 lb. Pre corte.</a:t>
            </a:r>
          </a:p>
          <a:p>
            <a:pPr marL="342900" indent="-342900">
              <a:buAutoNum type="arabicPeriod"/>
            </a:pPr>
            <a:r>
              <a:rPr lang="es-GT" sz="1400" dirty="0" smtClean="0"/>
              <a:t>La regresión a utilizar será:   lb/ton = 20.827 * ( IC ) + 29.956</a:t>
            </a:r>
            <a:endParaRPr lang="es-GT" sz="1400" dirty="0"/>
          </a:p>
        </p:txBody>
      </p:sp>
    </p:spTree>
    <p:extLst>
      <p:ext uri="{BB962C8B-B14F-4D97-AF65-F5344CB8AC3E}">
        <p14:creationId xmlns:p14="http://schemas.microsoft.com/office/powerpoint/2010/main" val="3130735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850106"/>
          </a:xfrm>
        </p:spPr>
        <p:txBody>
          <a:bodyPr>
            <a:noAutofit/>
          </a:bodyPr>
          <a:lstStyle/>
          <a:p>
            <a:pPr algn="ctr"/>
            <a:r>
              <a:rPr lang="es-GT" sz="2400" dirty="0" smtClean="0"/>
              <a:t>Métodos para determinar el grado de madurez optima de la caña al momento de la cosecha</a:t>
            </a:r>
            <a:endParaRPr lang="es-GT" sz="2400" dirty="0"/>
          </a:p>
        </p:txBody>
      </p:sp>
      <p:sp>
        <p:nvSpPr>
          <p:cNvPr id="5" name="4 CuadroTexto"/>
          <p:cNvSpPr txBox="1"/>
          <p:nvPr/>
        </p:nvSpPr>
        <p:spPr>
          <a:xfrm>
            <a:off x="2771801" y="1124744"/>
            <a:ext cx="6264696" cy="2800767"/>
          </a:xfrm>
          <a:prstGeom prst="rect">
            <a:avLst/>
          </a:prstGeom>
          <a:noFill/>
        </p:spPr>
        <p:txBody>
          <a:bodyPr wrap="square" rtlCol="0">
            <a:spAutoFit/>
          </a:bodyPr>
          <a:lstStyle/>
          <a:p>
            <a:r>
              <a:rPr lang="es-GT" sz="1600" dirty="0" smtClean="0"/>
              <a:t>3. Método Sacarosa / azucares reductores</a:t>
            </a:r>
          </a:p>
          <a:p>
            <a:r>
              <a:rPr lang="es-GT" sz="1600" dirty="0"/>
              <a:t> </a:t>
            </a:r>
            <a:r>
              <a:rPr lang="es-GT" sz="1600" dirty="0" smtClean="0"/>
              <a:t>     Los rendimientos óptimos y la madurez los ocasionan un vigoroso desarrollo durante los periodos de producción y un periodo de adecuado de sazonamiento. Esto último se da cuando el crecimiento activo se suspende y los azúcares reductores son convertidos a sacarosa y almacenados estos en los tejidos de la planta.</a:t>
            </a:r>
          </a:p>
          <a:p>
            <a:r>
              <a:rPr lang="es-GT" sz="1600" dirty="0"/>
              <a:t> </a:t>
            </a:r>
            <a:r>
              <a:rPr lang="es-GT" sz="1600" dirty="0" smtClean="0"/>
              <a:t>    La relación sacarosa / azúcares reductores es un muy buen indicador del grado de sazonamiento de la planta. Valores mayores de 10 en el canuto ( 8-10 ) pueden indicar el punto adecuado de cosecha </a:t>
            </a:r>
          </a:p>
        </p:txBody>
      </p:sp>
      <p:sp>
        <p:nvSpPr>
          <p:cNvPr id="6" name="5 CuadroTexto"/>
          <p:cNvSpPr txBox="1"/>
          <p:nvPr/>
        </p:nvSpPr>
        <p:spPr>
          <a:xfrm>
            <a:off x="3851920" y="4175209"/>
            <a:ext cx="5040561" cy="2062103"/>
          </a:xfrm>
          <a:prstGeom prst="rect">
            <a:avLst/>
          </a:prstGeom>
          <a:noFill/>
        </p:spPr>
        <p:txBody>
          <a:bodyPr wrap="square" rtlCol="0">
            <a:spAutoFit/>
          </a:bodyPr>
          <a:lstStyle/>
          <a:p>
            <a:r>
              <a:rPr lang="es-GT" sz="1600" dirty="0" smtClean="0"/>
              <a:t>Los datos registrados en Magdalena en el Laboratorio de caña bajo las muestras de Pre-Cosecha , al relacionar la razón (Pol/</a:t>
            </a:r>
            <a:r>
              <a:rPr lang="es-GT" sz="1600" dirty="0" err="1" smtClean="0"/>
              <a:t>Glucorate</a:t>
            </a:r>
            <a:r>
              <a:rPr lang="es-GT" sz="1600" dirty="0" smtClean="0"/>
              <a:t>) con el potencial valor de recuperación de azúcar (lb/ton), dan una correlación baja con un r2 0.6408, lo cual es para nuestras muestras un indicador no confiable para tomar como punto de criterio el definir el momento adecuado de la cosecha. </a:t>
            </a:r>
            <a:endParaRPr lang="es-GT" sz="16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82923"/>
            <a:ext cx="3672408" cy="222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12776"/>
            <a:ext cx="268829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1537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784976" cy="778098"/>
          </a:xfrm>
        </p:spPr>
        <p:txBody>
          <a:bodyPr>
            <a:noAutofit/>
          </a:bodyPr>
          <a:lstStyle/>
          <a:p>
            <a:pPr algn="ctr"/>
            <a:r>
              <a:rPr lang="es-GT" sz="2800" dirty="0" smtClean="0"/>
              <a:t>Método Practico para determinar la Madurez de la caña</a:t>
            </a:r>
            <a:endParaRPr lang="es-GT" sz="28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60" y="858235"/>
            <a:ext cx="23812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10" y="2871961"/>
            <a:ext cx="23622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612" y="4581128"/>
            <a:ext cx="288889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2699791" y="836712"/>
            <a:ext cx="5832649" cy="3754874"/>
          </a:xfrm>
          <a:prstGeom prst="rect">
            <a:avLst/>
          </a:prstGeom>
          <a:noFill/>
        </p:spPr>
        <p:txBody>
          <a:bodyPr wrap="square" rtlCol="0">
            <a:spAutoFit/>
          </a:bodyPr>
          <a:lstStyle/>
          <a:p>
            <a:r>
              <a:rPr lang="es-GT" sz="1400" dirty="0" smtClean="0"/>
              <a:t>Desde 1,935 </a:t>
            </a:r>
            <a:r>
              <a:rPr lang="es-GT" sz="1400" dirty="0" err="1" smtClean="0"/>
              <a:t>Nath</a:t>
            </a:r>
            <a:r>
              <a:rPr lang="es-GT" sz="1400" dirty="0" smtClean="0"/>
              <a:t> y </a:t>
            </a:r>
            <a:r>
              <a:rPr lang="es-GT" sz="1400" dirty="0" err="1" smtClean="0"/>
              <a:t>Kasinath</a:t>
            </a:r>
            <a:r>
              <a:rPr lang="es-GT" sz="1400" dirty="0" smtClean="0"/>
              <a:t>, en unión de los investigadores de JAVA, idearon la relación Punta/Base, para determinar la madurez de la caña.  La relación del </a:t>
            </a:r>
            <a:r>
              <a:rPr lang="es-GT" sz="1400" dirty="0" err="1" smtClean="0"/>
              <a:t>Brix</a:t>
            </a:r>
            <a:r>
              <a:rPr lang="es-GT" sz="1400" dirty="0" smtClean="0"/>
              <a:t> del tercio superior del tallo al </a:t>
            </a:r>
            <a:r>
              <a:rPr lang="es-GT" sz="1400" dirty="0" err="1" smtClean="0"/>
              <a:t>Brix</a:t>
            </a:r>
            <a:r>
              <a:rPr lang="es-GT" sz="1400" dirty="0" smtClean="0"/>
              <a:t> del tercio inferior, cuando este tiende a 1, es un indicador práctico y económico que puede indicar el punto optimo de madurez de la planta.  Cuando la planta esta inmadura, el </a:t>
            </a:r>
            <a:r>
              <a:rPr lang="es-GT" sz="1400" dirty="0" err="1" smtClean="0"/>
              <a:t>Brix</a:t>
            </a:r>
            <a:r>
              <a:rPr lang="es-GT" sz="1400" dirty="0" smtClean="0"/>
              <a:t> del jugo de la punta, de la sección intermedia y de la base del tallo muestran un aumento progresivo de valores en el orden anteriormente mencionados, dando como resultado una relación Punta/Base menor a 1.  Cuando se presenta el deterioro de la planta , el </a:t>
            </a:r>
            <a:r>
              <a:rPr lang="es-GT" sz="1400" dirty="0" err="1" smtClean="0"/>
              <a:t>Brix</a:t>
            </a:r>
            <a:r>
              <a:rPr lang="es-GT" sz="1400" dirty="0" smtClean="0"/>
              <a:t> </a:t>
            </a:r>
            <a:r>
              <a:rPr lang="es-GT" sz="1400" dirty="0" err="1" smtClean="0"/>
              <a:t>dél</a:t>
            </a:r>
            <a:r>
              <a:rPr lang="es-GT" sz="1400" dirty="0" smtClean="0"/>
              <a:t> tercio inferior se reduce con mas rapidez que el </a:t>
            </a:r>
            <a:r>
              <a:rPr lang="es-GT" sz="1400" dirty="0" err="1" smtClean="0"/>
              <a:t>brix</a:t>
            </a:r>
            <a:r>
              <a:rPr lang="es-GT" sz="1400" dirty="0" smtClean="0"/>
              <a:t> del jugo del tercio superior, de tal manera que la relación Punta/Base es mayor que 1.</a:t>
            </a:r>
          </a:p>
          <a:p>
            <a:r>
              <a:rPr lang="es-GT" sz="1400" dirty="0" smtClean="0"/>
              <a:t>Este método debe ser acompañado por los análisis de laboratorio anteriormente indicados.</a:t>
            </a:r>
          </a:p>
          <a:p>
            <a:r>
              <a:rPr lang="es-GT" sz="1400" dirty="0" smtClean="0"/>
              <a:t>LAS VISITAS AL CAMPO POR PARTE DEL ADMON. SON NECESARIAS PARA RELACIONAL LOS DATOS DE LABORATORIO CON LA SITUACIÓN QUE PRESENTE EL CAÑA.</a:t>
            </a:r>
            <a:endParaRPr lang="es-GT" sz="1400" dirty="0"/>
          </a:p>
        </p:txBody>
      </p:sp>
      <p:sp>
        <p:nvSpPr>
          <p:cNvPr id="13" name="12 CuadroTexto"/>
          <p:cNvSpPr txBox="1"/>
          <p:nvPr/>
        </p:nvSpPr>
        <p:spPr>
          <a:xfrm>
            <a:off x="2627784" y="5406315"/>
            <a:ext cx="3531736" cy="830997"/>
          </a:xfrm>
          <a:prstGeom prst="rect">
            <a:avLst/>
          </a:prstGeom>
          <a:noFill/>
        </p:spPr>
        <p:txBody>
          <a:bodyPr wrap="none" rtlCol="0">
            <a:spAutoFit/>
          </a:bodyPr>
          <a:lstStyle/>
          <a:p>
            <a:r>
              <a:rPr lang="es-GT" sz="1600" dirty="0" err="1" smtClean="0"/>
              <a:t>Brix</a:t>
            </a:r>
            <a:r>
              <a:rPr lang="es-GT" sz="1600" dirty="0" smtClean="0"/>
              <a:t> Punta / Base ---   1 = Madurez</a:t>
            </a:r>
          </a:p>
          <a:p>
            <a:r>
              <a:rPr lang="es-GT" sz="1600" dirty="0" err="1" smtClean="0"/>
              <a:t>Brix</a:t>
            </a:r>
            <a:r>
              <a:rPr lang="es-GT" sz="1600" dirty="0" smtClean="0"/>
              <a:t> Punta / Base --- &lt;1 = Inmadurez</a:t>
            </a:r>
          </a:p>
          <a:p>
            <a:r>
              <a:rPr lang="es-GT" sz="1600" dirty="0" err="1" smtClean="0"/>
              <a:t>Brix</a:t>
            </a:r>
            <a:r>
              <a:rPr lang="es-GT" sz="1600" dirty="0" smtClean="0"/>
              <a:t> Punta / Base --- &gt;1 = Deterioro</a:t>
            </a:r>
            <a:endParaRPr lang="es-GT" sz="1600" dirty="0"/>
          </a:p>
        </p:txBody>
      </p:sp>
      <p:sp>
        <p:nvSpPr>
          <p:cNvPr id="14" name="13 CuadroTexto"/>
          <p:cNvSpPr txBox="1"/>
          <p:nvPr/>
        </p:nvSpPr>
        <p:spPr>
          <a:xfrm>
            <a:off x="3339683" y="5013176"/>
            <a:ext cx="1736373" cy="369332"/>
          </a:xfrm>
          <a:prstGeom prst="rect">
            <a:avLst/>
          </a:prstGeom>
          <a:noFill/>
        </p:spPr>
        <p:txBody>
          <a:bodyPr wrap="none" rtlCol="0">
            <a:spAutoFit/>
          </a:bodyPr>
          <a:lstStyle/>
          <a:p>
            <a:r>
              <a:rPr lang="es-GT" dirty="0" smtClean="0"/>
              <a:t>Relación  </a:t>
            </a:r>
            <a:r>
              <a:rPr lang="es-GT" dirty="0" err="1" smtClean="0"/>
              <a:t>Brix</a:t>
            </a:r>
            <a:r>
              <a:rPr lang="es-GT" dirty="0" smtClean="0"/>
              <a:t> .</a:t>
            </a:r>
            <a:endParaRPr lang="es-GT" dirty="0"/>
          </a:p>
        </p:txBody>
      </p:sp>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111" y="4897710"/>
            <a:ext cx="23622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892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75121" y="2367956"/>
            <a:ext cx="5544616" cy="1041969"/>
          </a:xfrm>
          <a:prstGeom prst="rect">
            <a:avLst/>
          </a:prstGeom>
          <a:noFill/>
        </p:spPr>
        <p:txBody>
          <a:bodyPr wrap="square" rtlCol="0" anchor="b" anchorCtr="0">
            <a:normAutofit fontScale="77500" lnSpcReduction="20000"/>
          </a:bodyPr>
          <a:lstStyle/>
          <a:p>
            <a:r>
              <a:rPr lang="es-ES" sz="3200" b="1" dirty="0" smtClean="0">
                <a:solidFill>
                  <a:prstClr val="white"/>
                </a:solidFill>
              </a:rPr>
              <a:t>Efecto de la quema del cañal en los indicadores de composición de la materia prima</a:t>
            </a:r>
            <a:endParaRPr lang="es-ES" sz="3200" dirty="0">
              <a:solidFill>
                <a:prstClr val="white"/>
              </a:solidFill>
            </a:endParaRPr>
          </a:p>
        </p:txBody>
      </p:sp>
      <p:pic>
        <p:nvPicPr>
          <p:cNvPr id="5"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45979" y="44625"/>
            <a:ext cx="786252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59632" y="4462308"/>
            <a:ext cx="3600400" cy="213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04048" y="4509120"/>
            <a:ext cx="4104455"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741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6632"/>
            <a:ext cx="8363272" cy="778098"/>
          </a:xfrm>
        </p:spPr>
        <p:txBody>
          <a:bodyPr>
            <a:normAutofit/>
          </a:bodyPr>
          <a:lstStyle/>
          <a:p>
            <a:pPr algn="ctr"/>
            <a:r>
              <a:rPr lang="es-GT" sz="3600" dirty="0" smtClean="0"/>
              <a:t>CONCLUSIÓN Y RECOMENDACIÓN</a:t>
            </a:r>
            <a:endParaRPr lang="es-GT" sz="3600" dirty="0"/>
          </a:p>
        </p:txBody>
      </p:sp>
      <p:sp>
        <p:nvSpPr>
          <p:cNvPr id="4" name="3 CuadroTexto"/>
          <p:cNvSpPr txBox="1"/>
          <p:nvPr/>
        </p:nvSpPr>
        <p:spPr>
          <a:xfrm>
            <a:off x="251520" y="836712"/>
            <a:ext cx="8568952" cy="5847755"/>
          </a:xfrm>
          <a:prstGeom prst="rect">
            <a:avLst/>
          </a:prstGeom>
          <a:noFill/>
        </p:spPr>
        <p:txBody>
          <a:bodyPr wrap="square" rtlCol="0">
            <a:spAutoFit/>
          </a:bodyPr>
          <a:lstStyle/>
          <a:p>
            <a:r>
              <a:rPr lang="es-GT" dirty="0" smtClean="0"/>
              <a:t>CONCLUSIONES</a:t>
            </a:r>
            <a:endParaRPr lang="es-GT" sz="1600" dirty="0" smtClean="0"/>
          </a:p>
          <a:p>
            <a:pPr marL="342900" indent="-342900">
              <a:buAutoNum type="arabicPeriod"/>
            </a:pPr>
            <a:r>
              <a:rPr lang="es-GT" sz="1600" dirty="0" smtClean="0"/>
              <a:t>La correlación de los datos Pol Ratio, % de HUMEDAD DE LA CAÑA y la RELACIÓN SACAROSA / AZUCARES REDUCTORES. ( Este último método pendiente de analizar ), ha demostrado ser excelentes guías efectivas para ajustar los programas de cosecha, a fin de obtener los máximos rendimientos de nuestras cañas.</a:t>
            </a:r>
          </a:p>
          <a:p>
            <a:pPr marL="342900" indent="-342900">
              <a:buAutoNum type="arabicPeriod"/>
            </a:pPr>
            <a:r>
              <a:rPr lang="es-GT" sz="1600" dirty="0" smtClean="0"/>
              <a:t>Los valores que debemos buscar en los análisis de laboratorio son:</a:t>
            </a:r>
          </a:p>
          <a:p>
            <a:r>
              <a:rPr lang="es-GT" sz="1600" dirty="0" smtClean="0"/>
              <a:t>     a. Ratio POL ( INDICE DE CALIDAD )  superior a 13</a:t>
            </a:r>
          </a:p>
          <a:p>
            <a:r>
              <a:rPr lang="es-GT" sz="1600" dirty="0"/>
              <a:t> </a:t>
            </a:r>
            <a:r>
              <a:rPr lang="es-GT" sz="1600" dirty="0" smtClean="0"/>
              <a:t>    b. % de Humedad del cañal en valores comprendidos del 68 al 70%</a:t>
            </a:r>
          </a:p>
          <a:p>
            <a:r>
              <a:rPr lang="es-GT" sz="1600" dirty="0"/>
              <a:t> </a:t>
            </a:r>
            <a:r>
              <a:rPr lang="es-GT" sz="1600" dirty="0" smtClean="0"/>
              <a:t>    c. Relación Sacarosa / Azucares reductores con valores mayores a 10.</a:t>
            </a:r>
          </a:p>
          <a:p>
            <a:pPr marL="342900" indent="-342900">
              <a:buAutoNum type="arabicPeriod" startAt="3"/>
            </a:pPr>
            <a:r>
              <a:rPr lang="es-GT" sz="1600" dirty="0" smtClean="0"/>
              <a:t>La visita al cañal acompañado de los datos de laboratorio y los métodos de campo ( </a:t>
            </a:r>
            <a:r>
              <a:rPr lang="es-GT" sz="1600" dirty="0" err="1" smtClean="0"/>
              <a:t>brix</a:t>
            </a:r>
            <a:r>
              <a:rPr lang="es-GT" sz="1600" dirty="0" smtClean="0"/>
              <a:t> punto/</a:t>
            </a:r>
            <a:r>
              <a:rPr lang="es-GT" sz="1600" dirty="0" err="1" smtClean="0"/>
              <a:t>brix</a:t>
            </a:r>
            <a:r>
              <a:rPr lang="es-GT" sz="1600" dirty="0" smtClean="0"/>
              <a:t> base), son la mejor herramienta para establecer el punto optimo de cosecha.</a:t>
            </a:r>
          </a:p>
          <a:p>
            <a:endParaRPr lang="es-GT" dirty="0" smtClean="0"/>
          </a:p>
          <a:p>
            <a:r>
              <a:rPr lang="es-GT" dirty="0" smtClean="0"/>
              <a:t>RECOMENDACIONES    </a:t>
            </a:r>
            <a:endParaRPr lang="es-GT" sz="1600" dirty="0" smtClean="0"/>
          </a:p>
          <a:p>
            <a:pPr marL="342900" indent="-342900">
              <a:buAutoNum type="arabicPeriod"/>
            </a:pPr>
            <a:r>
              <a:rPr lang="es-GT" sz="1600" dirty="0" smtClean="0"/>
              <a:t>Ajustar nuestros programas de cosecha sin afectar la logística del riego en los bloques de manejo de plantación, para proceder a orientar nuestra operación en búsqueda del azúcar</a:t>
            </a:r>
          </a:p>
          <a:p>
            <a:pPr marL="342900" indent="-342900">
              <a:buAutoNum type="arabicPeriod"/>
            </a:pPr>
            <a:r>
              <a:rPr lang="es-GT" sz="1600" dirty="0" smtClean="0"/>
              <a:t>Ajustar el SIMULADOR DE COSECHA para integrar los campos de INDICE DE CALIDAD DE CAÑA, % DE HUMEDAD DEL CAÑA Y RAZON SACAROSA, para la toma de la mejor selección del cañal a cosechar</a:t>
            </a:r>
          </a:p>
          <a:p>
            <a:pPr marL="342900" indent="-342900">
              <a:buAutoNum type="arabicPeriod"/>
            </a:pPr>
            <a:r>
              <a:rPr lang="es-GT" sz="1600" dirty="0" smtClean="0"/>
              <a:t>Mantener el criterio de ajuste para ventana de 10 días según programa inicial de aplicación de madurante</a:t>
            </a:r>
          </a:p>
          <a:p>
            <a:pPr marL="342900" indent="-342900">
              <a:buAutoNum type="arabicPeriod"/>
            </a:pPr>
            <a:r>
              <a:rPr lang="es-GT" sz="1600" dirty="0" smtClean="0"/>
              <a:t>Estudiar el comportamiento de los anteriores indicadores por variedad, piso altitudinal y época de cosecha </a:t>
            </a:r>
            <a:endParaRPr lang="es-GT" sz="1600" dirty="0"/>
          </a:p>
        </p:txBody>
      </p:sp>
    </p:spTree>
    <p:extLst>
      <p:ext uri="{BB962C8B-B14F-4D97-AF65-F5344CB8AC3E}">
        <p14:creationId xmlns:p14="http://schemas.microsoft.com/office/powerpoint/2010/main" val="2562586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274638"/>
            <a:ext cx="8786874" cy="1011222"/>
          </a:xfrm>
        </p:spPr>
        <p:txBody>
          <a:bodyPr>
            <a:noAutofit/>
          </a:bodyPr>
          <a:lstStyle/>
          <a:p>
            <a:pPr algn="ctr"/>
            <a:r>
              <a:rPr lang="es-GT" sz="2800" dirty="0" smtClean="0"/>
              <a:t>OBJETIVOS CUALI-CUANTITATIVOS EN EL PROCESO DE PRODUCCIÓN AGRÍCOLA</a:t>
            </a:r>
            <a:endParaRPr lang="es-GT"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03691865"/>
              </p:ext>
            </p:extLst>
          </p:nvPr>
        </p:nvGraphicFramePr>
        <p:xfrm>
          <a:off x="1247804" y="1571612"/>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66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04800" y="562670"/>
            <a:ext cx="7467600" cy="778098"/>
          </a:xfrm>
        </p:spPr>
        <p:txBody>
          <a:bodyPr>
            <a:normAutofit fontScale="90000"/>
          </a:bodyPr>
          <a:lstStyle/>
          <a:p>
            <a:pPr algn="ctr"/>
            <a:r>
              <a:rPr lang="es-GT" dirty="0" smtClean="0"/>
              <a:t>INDICE</a:t>
            </a:r>
            <a:endParaRPr lang="es-GT" dirty="0"/>
          </a:p>
        </p:txBody>
      </p:sp>
      <p:sp>
        <p:nvSpPr>
          <p:cNvPr id="3" name="2 Marcador de contenido"/>
          <p:cNvSpPr>
            <a:spLocks noGrp="1"/>
          </p:cNvSpPr>
          <p:nvPr>
            <p:ph idx="1"/>
          </p:nvPr>
        </p:nvSpPr>
        <p:spPr>
          <a:xfrm>
            <a:off x="323528" y="1744216"/>
            <a:ext cx="8424936" cy="3773016"/>
          </a:xfrm>
        </p:spPr>
        <p:txBody>
          <a:bodyPr>
            <a:normAutofit lnSpcReduction="10000"/>
          </a:bodyPr>
          <a:lstStyle/>
          <a:p>
            <a:pPr>
              <a:buFont typeface="Wingdings" pitchFamily="2" charset="2"/>
              <a:buChar char="Ø"/>
            </a:pPr>
            <a:r>
              <a:rPr lang="es-GT" sz="2400" dirty="0" smtClean="0"/>
              <a:t>Formula para determinar el rendimiento potencial (lb/ton)</a:t>
            </a:r>
          </a:p>
          <a:p>
            <a:pPr>
              <a:buFont typeface="Wingdings" pitchFamily="2" charset="2"/>
              <a:buChar char="Ø"/>
            </a:pPr>
            <a:r>
              <a:rPr lang="es-GT" sz="2400" dirty="0" smtClean="0"/>
              <a:t>Métodos analíticos para determinación de Madurez optima de cosecha</a:t>
            </a:r>
            <a:endParaRPr lang="es-GT" sz="1800" dirty="0" smtClean="0"/>
          </a:p>
          <a:p>
            <a:pPr>
              <a:buFont typeface="Arial" pitchFamily="34" charset="0"/>
              <a:buChar char="•"/>
            </a:pPr>
            <a:r>
              <a:rPr lang="es-GT" sz="1800" dirty="0"/>
              <a:t> </a:t>
            </a:r>
            <a:r>
              <a:rPr lang="es-GT" sz="1800" dirty="0" smtClean="0"/>
              <a:t> % de humedad de la caña</a:t>
            </a:r>
          </a:p>
          <a:p>
            <a:pPr>
              <a:buFont typeface="Arial" pitchFamily="34" charset="0"/>
              <a:buChar char="•"/>
            </a:pPr>
            <a:r>
              <a:rPr lang="es-GT" sz="1800" dirty="0"/>
              <a:t> </a:t>
            </a:r>
            <a:r>
              <a:rPr lang="es-GT" sz="1800" dirty="0" smtClean="0"/>
              <a:t> Índice de calidad de la caña ( Relación Pol ratio )</a:t>
            </a:r>
          </a:p>
          <a:p>
            <a:pPr>
              <a:buFont typeface="Arial" pitchFamily="34" charset="0"/>
              <a:buChar char="•"/>
            </a:pPr>
            <a:r>
              <a:rPr lang="es-GT" sz="1800" dirty="0"/>
              <a:t> </a:t>
            </a:r>
            <a:r>
              <a:rPr lang="es-GT" sz="1800" dirty="0" smtClean="0"/>
              <a:t> Relación Sacarosas / Azucares reductores</a:t>
            </a:r>
          </a:p>
          <a:p>
            <a:pPr>
              <a:buFont typeface="Wingdings" pitchFamily="2" charset="2"/>
              <a:buChar char="Ø"/>
            </a:pPr>
            <a:r>
              <a:rPr lang="es-GT" sz="2400" dirty="0" smtClean="0"/>
              <a:t>Métodos prácticos para determinación de la Madurez optima de cosecha</a:t>
            </a:r>
          </a:p>
          <a:p>
            <a:pPr>
              <a:buFont typeface="Wingdings" pitchFamily="2" charset="2"/>
              <a:buChar char="Ø"/>
            </a:pPr>
            <a:r>
              <a:rPr lang="es-GT" sz="2400" dirty="0" smtClean="0"/>
              <a:t>Monitoreo de los análisis de pre-cosecha</a:t>
            </a:r>
          </a:p>
          <a:p>
            <a:pPr>
              <a:buFont typeface="Wingdings" pitchFamily="2" charset="2"/>
              <a:buChar char="Ø"/>
            </a:pPr>
            <a:r>
              <a:rPr lang="es-GT" sz="2400" dirty="0" smtClean="0"/>
              <a:t>Conclusión y Recomendación </a:t>
            </a:r>
            <a:endParaRPr lang="es-GT" sz="24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752528"/>
            <a:ext cx="2651787"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571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856984" cy="850106"/>
          </a:xfrm>
        </p:spPr>
        <p:txBody>
          <a:bodyPr>
            <a:noAutofit/>
          </a:bodyPr>
          <a:lstStyle/>
          <a:p>
            <a:pPr algn="ctr"/>
            <a:r>
              <a:rPr lang="es-GT" sz="2400" b="1" dirty="0" smtClean="0"/>
              <a:t>Formula para determinación del potencial rendimiento de muestra tomada de caña ( Lb/ton potenciales )</a:t>
            </a:r>
            <a:endParaRPr lang="es-GT" sz="2400" b="1" dirty="0"/>
          </a:p>
        </p:txBody>
      </p:sp>
      <p:sp>
        <p:nvSpPr>
          <p:cNvPr id="4" name="3 CuadroTexto"/>
          <p:cNvSpPr txBox="1"/>
          <p:nvPr/>
        </p:nvSpPr>
        <p:spPr>
          <a:xfrm>
            <a:off x="-36512" y="1475492"/>
            <a:ext cx="6701386" cy="369332"/>
          </a:xfrm>
          <a:prstGeom prst="rect">
            <a:avLst/>
          </a:prstGeom>
          <a:noFill/>
          <a:ln>
            <a:solidFill>
              <a:schemeClr val="tx1"/>
            </a:solidFill>
          </a:ln>
        </p:spPr>
        <p:txBody>
          <a:bodyPr wrap="none" rtlCol="0">
            <a:spAutoFit/>
          </a:bodyPr>
          <a:lstStyle/>
          <a:p>
            <a:r>
              <a:rPr lang="es-GT" b="1" dirty="0" smtClean="0"/>
              <a:t>a</a:t>
            </a:r>
            <a:r>
              <a:rPr lang="es-GT" b="1" dirty="0" smtClean="0">
                <a:solidFill>
                  <a:srgbClr val="FF3300"/>
                </a:solidFill>
              </a:rPr>
              <a:t>. Rendimiento Potencial (Lb / Ton corta)</a:t>
            </a:r>
            <a:r>
              <a:rPr lang="es-GT" dirty="0" smtClean="0"/>
              <a:t> =  </a:t>
            </a:r>
            <a:r>
              <a:rPr lang="es-GT" b="1" dirty="0" smtClean="0">
                <a:solidFill>
                  <a:srgbClr val="FFFF00"/>
                </a:solidFill>
              </a:rPr>
              <a:t>% Pol caña</a:t>
            </a:r>
            <a:r>
              <a:rPr lang="es-GT" dirty="0" smtClean="0"/>
              <a:t> x </a:t>
            </a:r>
            <a:r>
              <a:rPr lang="es-GT" b="1" dirty="0" smtClean="0">
                <a:solidFill>
                  <a:srgbClr val="FFCC00"/>
                </a:solidFill>
              </a:rPr>
              <a:t>20</a:t>
            </a:r>
            <a:endParaRPr lang="es-GT" b="1" dirty="0">
              <a:solidFill>
                <a:srgbClr val="FFCC00"/>
              </a:solidFill>
            </a:endParaRPr>
          </a:p>
        </p:txBody>
      </p:sp>
      <p:sp>
        <p:nvSpPr>
          <p:cNvPr id="7" name="6 CuadroTexto"/>
          <p:cNvSpPr txBox="1"/>
          <p:nvPr/>
        </p:nvSpPr>
        <p:spPr>
          <a:xfrm>
            <a:off x="35496" y="2492896"/>
            <a:ext cx="1505733" cy="369332"/>
          </a:xfrm>
          <a:prstGeom prst="rect">
            <a:avLst/>
          </a:prstGeom>
          <a:noFill/>
        </p:spPr>
        <p:txBody>
          <a:bodyPr wrap="none" rtlCol="0">
            <a:spAutoFit/>
          </a:bodyPr>
          <a:lstStyle/>
          <a:p>
            <a:r>
              <a:rPr lang="es-GT" dirty="0" smtClean="0"/>
              <a:t>POR TANTO</a:t>
            </a:r>
            <a:endParaRPr lang="es-GT" dirty="0"/>
          </a:p>
        </p:txBody>
      </p:sp>
      <p:sp>
        <p:nvSpPr>
          <p:cNvPr id="8" name="7 CuadroTexto"/>
          <p:cNvSpPr txBox="1"/>
          <p:nvPr/>
        </p:nvSpPr>
        <p:spPr>
          <a:xfrm>
            <a:off x="8186" y="4221088"/>
            <a:ext cx="6714210" cy="369332"/>
          </a:xfrm>
          <a:prstGeom prst="rect">
            <a:avLst/>
          </a:prstGeom>
          <a:noFill/>
          <a:ln>
            <a:solidFill>
              <a:schemeClr val="tx1"/>
            </a:solidFill>
          </a:ln>
        </p:spPr>
        <p:txBody>
          <a:bodyPr wrap="none" rtlCol="0">
            <a:spAutoFit/>
          </a:bodyPr>
          <a:lstStyle/>
          <a:p>
            <a:r>
              <a:rPr lang="es-GT" b="1" dirty="0" smtClean="0"/>
              <a:t>b</a:t>
            </a:r>
            <a:r>
              <a:rPr lang="es-GT" b="1" dirty="0" smtClean="0">
                <a:solidFill>
                  <a:srgbClr val="FF0000"/>
                </a:solidFill>
              </a:rPr>
              <a:t>. Rendimiento Potencial (Lb / Ton corta)</a:t>
            </a:r>
            <a:r>
              <a:rPr lang="es-GT" dirty="0" smtClean="0"/>
              <a:t> =  </a:t>
            </a:r>
            <a:r>
              <a:rPr lang="es-GT" b="1" dirty="0" smtClean="0">
                <a:solidFill>
                  <a:srgbClr val="FFFF66"/>
                </a:solidFill>
              </a:rPr>
              <a:t>Pol Caña</a:t>
            </a:r>
            <a:r>
              <a:rPr lang="es-GT" dirty="0" smtClean="0"/>
              <a:t> * </a:t>
            </a:r>
            <a:r>
              <a:rPr lang="es-GT" b="1" dirty="0" smtClean="0">
                <a:solidFill>
                  <a:srgbClr val="FFCC00"/>
                </a:solidFill>
              </a:rPr>
              <a:t>20</a:t>
            </a:r>
            <a:endParaRPr lang="es-GT" b="1" dirty="0">
              <a:solidFill>
                <a:srgbClr val="FFCC00"/>
              </a:solidFill>
            </a:endParaRPr>
          </a:p>
        </p:txBody>
      </p:sp>
      <p:sp>
        <p:nvSpPr>
          <p:cNvPr id="9" name="8 CuadroTexto"/>
          <p:cNvSpPr txBox="1"/>
          <p:nvPr/>
        </p:nvSpPr>
        <p:spPr>
          <a:xfrm>
            <a:off x="-7486" y="3717032"/>
            <a:ext cx="6955750" cy="369332"/>
          </a:xfrm>
          <a:prstGeom prst="rect">
            <a:avLst/>
          </a:prstGeom>
          <a:noFill/>
        </p:spPr>
        <p:txBody>
          <a:bodyPr wrap="none" rtlCol="0">
            <a:spAutoFit/>
          </a:bodyPr>
          <a:lstStyle/>
          <a:p>
            <a:r>
              <a:rPr lang="es-GT" dirty="0" smtClean="0"/>
              <a:t>Deducción de formula de calculo actual utilizada en MAGDALENA</a:t>
            </a:r>
            <a:endParaRPr lang="es-GT" dirty="0"/>
          </a:p>
        </p:txBody>
      </p:sp>
      <p:sp>
        <p:nvSpPr>
          <p:cNvPr id="11" name="10 CuadroTexto"/>
          <p:cNvSpPr txBox="1"/>
          <p:nvPr/>
        </p:nvSpPr>
        <p:spPr>
          <a:xfrm>
            <a:off x="-36512" y="5230941"/>
            <a:ext cx="8477001" cy="369332"/>
          </a:xfrm>
          <a:prstGeom prst="rect">
            <a:avLst/>
          </a:prstGeom>
          <a:noFill/>
        </p:spPr>
        <p:txBody>
          <a:bodyPr wrap="none" rtlCol="0">
            <a:spAutoFit/>
          </a:bodyPr>
          <a:lstStyle/>
          <a:p>
            <a:r>
              <a:rPr lang="es-GT" b="1" dirty="0" smtClean="0">
                <a:solidFill>
                  <a:srgbClr val="00FF00"/>
                </a:solidFill>
              </a:rPr>
              <a:t>Factor Pol Caña </a:t>
            </a:r>
            <a:r>
              <a:rPr lang="es-GT" b="1" dirty="0" err="1" smtClean="0">
                <a:solidFill>
                  <a:srgbClr val="00FF00"/>
                </a:solidFill>
              </a:rPr>
              <a:t>prom</a:t>
            </a:r>
            <a:r>
              <a:rPr lang="es-GT" b="1" dirty="0" smtClean="0">
                <a:solidFill>
                  <a:srgbClr val="00FF00"/>
                </a:solidFill>
              </a:rPr>
              <a:t>.</a:t>
            </a:r>
            <a:r>
              <a:rPr lang="es-GT" dirty="0" smtClean="0"/>
              <a:t> =E( </a:t>
            </a:r>
            <a:r>
              <a:rPr lang="es-GT" sz="1600" dirty="0" smtClean="0"/>
              <a:t>( </a:t>
            </a:r>
            <a:r>
              <a:rPr lang="es-GT" sz="1600" b="1" dirty="0" smtClean="0">
                <a:solidFill>
                  <a:srgbClr val="FFFF00"/>
                </a:solidFill>
              </a:rPr>
              <a:t>% Pol Caña</a:t>
            </a:r>
            <a:r>
              <a:rPr lang="es-GT" sz="1600" dirty="0" smtClean="0"/>
              <a:t> / ( </a:t>
            </a:r>
            <a:r>
              <a:rPr lang="es-GT" sz="1600" dirty="0" smtClean="0">
                <a:solidFill>
                  <a:srgbClr val="FF9900"/>
                </a:solidFill>
              </a:rPr>
              <a:t>Pol jugo * % jugo</a:t>
            </a:r>
            <a:r>
              <a:rPr lang="es-GT" sz="1600" dirty="0" smtClean="0"/>
              <a:t> )) / 100 ) / # muestras</a:t>
            </a:r>
            <a:endParaRPr lang="es-GT" sz="1300" dirty="0"/>
          </a:p>
        </p:txBody>
      </p:sp>
      <p:sp>
        <p:nvSpPr>
          <p:cNvPr id="14" name="13 CuadroTexto"/>
          <p:cNvSpPr txBox="1"/>
          <p:nvPr/>
        </p:nvSpPr>
        <p:spPr>
          <a:xfrm>
            <a:off x="-36511" y="1844824"/>
            <a:ext cx="9180512" cy="615553"/>
          </a:xfrm>
          <a:prstGeom prst="rect">
            <a:avLst/>
          </a:prstGeom>
          <a:noFill/>
        </p:spPr>
        <p:txBody>
          <a:bodyPr wrap="square" rtlCol="0">
            <a:spAutoFit/>
          </a:bodyPr>
          <a:lstStyle/>
          <a:p>
            <a:r>
              <a:rPr lang="es-GT" b="1" dirty="0" smtClean="0">
                <a:solidFill>
                  <a:srgbClr val="FFFF00"/>
                </a:solidFill>
              </a:rPr>
              <a:t>% Pol Caña</a:t>
            </a:r>
            <a:r>
              <a:rPr lang="es-GT" dirty="0" smtClean="0"/>
              <a:t> =</a:t>
            </a:r>
          </a:p>
          <a:p>
            <a:r>
              <a:rPr lang="es-GT" sz="1200" dirty="0" smtClean="0"/>
              <a:t>(((</a:t>
            </a:r>
            <a:r>
              <a:rPr lang="es-GT" sz="1200" dirty="0" smtClean="0">
                <a:solidFill>
                  <a:srgbClr val="FF9900"/>
                </a:solidFill>
              </a:rPr>
              <a:t>Pol jugo * % jugo</a:t>
            </a:r>
            <a:r>
              <a:rPr lang="es-GT" sz="1200" dirty="0" smtClean="0"/>
              <a:t>) +</a:t>
            </a:r>
            <a:r>
              <a:rPr lang="es-GT" sz="1600" dirty="0" smtClean="0"/>
              <a:t> </a:t>
            </a:r>
            <a:r>
              <a:rPr lang="es-GT" sz="1200" dirty="0" smtClean="0"/>
              <a:t>(26 * </a:t>
            </a:r>
            <a:r>
              <a:rPr lang="es-GT" sz="1200" dirty="0" smtClean="0">
                <a:solidFill>
                  <a:srgbClr val="00B0F0"/>
                </a:solidFill>
              </a:rPr>
              <a:t>Peso Torta húmeda</a:t>
            </a:r>
            <a:r>
              <a:rPr lang="es-GT" sz="1200" dirty="0" smtClean="0"/>
              <a:t> / (99.718 * (</a:t>
            </a:r>
            <a:r>
              <a:rPr lang="es-GT" sz="1200" dirty="0" err="1" smtClean="0">
                <a:solidFill>
                  <a:srgbClr val="00B0F0"/>
                </a:solidFill>
              </a:rPr>
              <a:t>Brix</a:t>
            </a:r>
            <a:r>
              <a:rPr lang="es-GT" sz="1200" dirty="0" smtClean="0">
                <a:solidFill>
                  <a:srgbClr val="00B0F0"/>
                </a:solidFill>
              </a:rPr>
              <a:t> torta húmeda</a:t>
            </a:r>
            <a:r>
              <a:rPr lang="es-GT" sz="1200" dirty="0" smtClean="0"/>
              <a:t> * 0.003899 + 0.997164)) * 11.1 * (100 - </a:t>
            </a:r>
            <a:r>
              <a:rPr lang="es-GT" sz="1200" dirty="0" smtClean="0">
                <a:solidFill>
                  <a:srgbClr val="FF9900"/>
                </a:solidFill>
              </a:rPr>
              <a:t>%jugo</a:t>
            </a:r>
            <a:r>
              <a:rPr lang="es-GT" sz="1200" dirty="0" smtClean="0"/>
              <a:t>)))) / 100</a:t>
            </a:r>
            <a:endParaRPr lang="es-GT" sz="1300" dirty="0"/>
          </a:p>
        </p:txBody>
      </p:sp>
      <p:sp>
        <p:nvSpPr>
          <p:cNvPr id="16" name="15 CuadroTexto"/>
          <p:cNvSpPr txBox="1"/>
          <p:nvPr/>
        </p:nvSpPr>
        <p:spPr>
          <a:xfrm>
            <a:off x="35496" y="2924944"/>
            <a:ext cx="9023624" cy="615553"/>
          </a:xfrm>
          <a:prstGeom prst="rect">
            <a:avLst/>
          </a:prstGeom>
          <a:noFill/>
          <a:ln>
            <a:solidFill>
              <a:schemeClr val="tx1"/>
            </a:solidFill>
          </a:ln>
        </p:spPr>
        <p:txBody>
          <a:bodyPr wrap="none" rtlCol="0">
            <a:spAutoFit/>
          </a:bodyPr>
          <a:lstStyle/>
          <a:p>
            <a:r>
              <a:rPr lang="es-GT" b="1" dirty="0" smtClean="0"/>
              <a:t>a</a:t>
            </a:r>
            <a:r>
              <a:rPr lang="es-GT" b="1" dirty="0" smtClean="0">
                <a:solidFill>
                  <a:srgbClr val="FF3300"/>
                </a:solidFill>
              </a:rPr>
              <a:t>. Rendimiento Potencial ( lb / Ton corta )</a:t>
            </a:r>
            <a:r>
              <a:rPr lang="es-GT" dirty="0" smtClean="0"/>
              <a:t> =</a:t>
            </a:r>
          </a:p>
          <a:p>
            <a:r>
              <a:rPr lang="es-GT" sz="1600" dirty="0" smtClean="0"/>
              <a:t>(</a:t>
            </a:r>
            <a:r>
              <a:rPr lang="es-GT" sz="1100" dirty="0" smtClean="0"/>
              <a:t>((</a:t>
            </a:r>
            <a:r>
              <a:rPr lang="es-GT" sz="1100" dirty="0" smtClean="0">
                <a:solidFill>
                  <a:srgbClr val="FFFF00"/>
                </a:solidFill>
              </a:rPr>
              <a:t>(</a:t>
            </a:r>
            <a:r>
              <a:rPr lang="es-GT" sz="1100" dirty="0" smtClean="0">
                <a:solidFill>
                  <a:srgbClr val="FF9900"/>
                </a:solidFill>
              </a:rPr>
              <a:t>Pol jugo * % jugo</a:t>
            </a:r>
            <a:r>
              <a:rPr lang="es-GT" sz="1100" dirty="0" smtClean="0"/>
              <a:t>) +</a:t>
            </a:r>
            <a:r>
              <a:rPr lang="es-GT" sz="1400" dirty="0" smtClean="0"/>
              <a:t> </a:t>
            </a:r>
            <a:r>
              <a:rPr lang="es-GT" sz="1100" dirty="0" smtClean="0"/>
              <a:t>(26 </a:t>
            </a:r>
            <a:r>
              <a:rPr lang="es-GT" sz="1100" dirty="0" smtClean="0">
                <a:solidFill>
                  <a:srgbClr val="FFFF00"/>
                </a:solidFill>
              </a:rPr>
              <a:t>* </a:t>
            </a:r>
            <a:r>
              <a:rPr lang="es-GT" sz="1100" dirty="0" smtClean="0">
                <a:solidFill>
                  <a:srgbClr val="00B0F0"/>
                </a:solidFill>
              </a:rPr>
              <a:t>Peso Torta húmeda</a:t>
            </a:r>
            <a:r>
              <a:rPr lang="es-GT" sz="1100" dirty="0" smtClean="0"/>
              <a:t> / (99.718 * </a:t>
            </a:r>
            <a:r>
              <a:rPr lang="es-GT" sz="1100" dirty="0" smtClean="0">
                <a:solidFill>
                  <a:srgbClr val="FFFF00"/>
                </a:solidFill>
              </a:rPr>
              <a:t>(</a:t>
            </a:r>
            <a:r>
              <a:rPr lang="es-GT" sz="1100" dirty="0" err="1" smtClean="0">
                <a:solidFill>
                  <a:srgbClr val="00B0F0"/>
                </a:solidFill>
              </a:rPr>
              <a:t>Brix</a:t>
            </a:r>
            <a:r>
              <a:rPr lang="es-GT" sz="1100" dirty="0" smtClean="0">
                <a:solidFill>
                  <a:srgbClr val="00B0F0"/>
                </a:solidFill>
              </a:rPr>
              <a:t> torta húmeda</a:t>
            </a:r>
            <a:r>
              <a:rPr lang="es-GT" sz="1100" dirty="0" smtClean="0">
                <a:solidFill>
                  <a:srgbClr val="FFFF00"/>
                </a:solidFill>
              </a:rPr>
              <a:t> </a:t>
            </a:r>
            <a:r>
              <a:rPr lang="es-GT" sz="1100" dirty="0" smtClean="0"/>
              <a:t>* 0.003899 + 0.997164)) * 11.1 * (100-</a:t>
            </a:r>
            <a:r>
              <a:rPr lang="es-GT" sz="1100" dirty="0" smtClean="0">
                <a:solidFill>
                  <a:srgbClr val="FF9900"/>
                </a:solidFill>
              </a:rPr>
              <a:t>% jugo</a:t>
            </a:r>
            <a:r>
              <a:rPr lang="es-GT" sz="1100" dirty="0" smtClean="0">
                <a:solidFill>
                  <a:srgbClr val="FFFF00"/>
                </a:solidFill>
              </a:rPr>
              <a:t>)</a:t>
            </a:r>
            <a:r>
              <a:rPr lang="es-GT" sz="1100" dirty="0" smtClean="0"/>
              <a:t>))) / 100</a:t>
            </a:r>
            <a:r>
              <a:rPr lang="es-GT" sz="1600" dirty="0" smtClean="0"/>
              <a:t>) * </a:t>
            </a:r>
            <a:r>
              <a:rPr lang="es-GT" sz="1600" b="1" dirty="0" smtClean="0">
                <a:solidFill>
                  <a:srgbClr val="FFCC00"/>
                </a:solidFill>
              </a:rPr>
              <a:t>20</a:t>
            </a:r>
            <a:endParaRPr lang="es-GT" sz="1300" b="1" dirty="0">
              <a:solidFill>
                <a:srgbClr val="FFCC00"/>
              </a:solidFill>
            </a:endParaRPr>
          </a:p>
        </p:txBody>
      </p:sp>
      <p:sp>
        <p:nvSpPr>
          <p:cNvPr id="17" name="16 CuadroTexto"/>
          <p:cNvSpPr txBox="1"/>
          <p:nvPr/>
        </p:nvSpPr>
        <p:spPr>
          <a:xfrm>
            <a:off x="-36512" y="4725144"/>
            <a:ext cx="9180512" cy="369332"/>
          </a:xfrm>
          <a:prstGeom prst="rect">
            <a:avLst/>
          </a:prstGeom>
          <a:noFill/>
        </p:spPr>
        <p:txBody>
          <a:bodyPr wrap="square" rtlCol="0">
            <a:spAutoFit/>
          </a:bodyPr>
          <a:lstStyle/>
          <a:p>
            <a:r>
              <a:rPr lang="es-GT" b="1" dirty="0" smtClean="0">
                <a:solidFill>
                  <a:srgbClr val="FFFF66"/>
                </a:solidFill>
              </a:rPr>
              <a:t>Pol Caña</a:t>
            </a:r>
            <a:r>
              <a:rPr lang="es-GT" dirty="0" smtClean="0"/>
              <a:t> = </a:t>
            </a:r>
            <a:r>
              <a:rPr lang="es-GT" sz="1600" dirty="0" smtClean="0"/>
              <a:t>( </a:t>
            </a:r>
            <a:r>
              <a:rPr lang="es-GT" sz="1600" dirty="0" smtClean="0">
                <a:solidFill>
                  <a:srgbClr val="FF9900"/>
                </a:solidFill>
              </a:rPr>
              <a:t>Pol jugo * % jugo</a:t>
            </a:r>
            <a:r>
              <a:rPr lang="es-GT" sz="1600" dirty="0" smtClean="0"/>
              <a:t> * </a:t>
            </a:r>
            <a:r>
              <a:rPr lang="es-GT" sz="1600" b="1" dirty="0" smtClean="0">
                <a:solidFill>
                  <a:srgbClr val="00FF00"/>
                </a:solidFill>
              </a:rPr>
              <a:t>Factor Pol Caña </a:t>
            </a:r>
            <a:r>
              <a:rPr lang="es-GT" sz="1600" b="1" dirty="0" err="1" smtClean="0">
                <a:solidFill>
                  <a:srgbClr val="00FF00"/>
                </a:solidFill>
              </a:rPr>
              <a:t>prom</a:t>
            </a:r>
            <a:r>
              <a:rPr lang="es-GT" sz="1600" b="1" dirty="0" smtClean="0">
                <a:solidFill>
                  <a:srgbClr val="00FF00"/>
                </a:solidFill>
              </a:rPr>
              <a:t>.</a:t>
            </a:r>
            <a:r>
              <a:rPr lang="es-GT" sz="1600" dirty="0" smtClean="0"/>
              <a:t> ) / 100</a:t>
            </a:r>
            <a:endParaRPr lang="es-GT" sz="1200" dirty="0"/>
          </a:p>
        </p:txBody>
      </p:sp>
      <p:sp>
        <p:nvSpPr>
          <p:cNvPr id="18" name="17 CuadroTexto"/>
          <p:cNvSpPr txBox="1"/>
          <p:nvPr/>
        </p:nvSpPr>
        <p:spPr>
          <a:xfrm>
            <a:off x="35496" y="5661248"/>
            <a:ext cx="1505733" cy="369332"/>
          </a:xfrm>
          <a:prstGeom prst="rect">
            <a:avLst/>
          </a:prstGeom>
          <a:noFill/>
        </p:spPr>
        <p:txBody>
          <a:bodyPr wrap="none" rtlCol="0">
            <a:spAutoFit/>
          </a:bodyPr>
          <a:lstStyle/>
          <a:p>
            <a:r>
              <a:rPr lang="es-GT" dirty="0" smtClean="0"/>
              <a:t>POR TANTO</a:t>
            </a:r>
            <a:endParaRPr lang="es-GT" dirty="0"/>
          </a:p>
        </p:txBody>
      </p:sp>
      <p:sp>
        <p:nvSpPr>
          <p:cNvPr id="20" name="19 CuadroTexto"/>
          <p:cNvSpPr txBox="1"/>
          <p:nvPr/>
        </p:nvSpPr>
        <p:spPr>
          <a:xfrm>
            <a:off x="12872" y="6053807"/>
            <a:ext cx="9095632" cy="615553"/>
          </a:xfrm>
          <a:prstGeom prst="rect">
            <a:avLst/>
          </a:prstGeom>
          <a:noFill/>
          <a:ln>
            <a:solidFill>
              <a:schemeClr val="tx1"/>
            </a:solidFill>
          </a:ln>
        </p:spPr>
        <p:txBody>
          <a:bodyPr wrap="square" rtlCol="0">
            <a:spAutoFit/>
          </a:bodyPr>
          <a:lstStyle/>
          <a:p>
            <a:r>
              <a:rPr lang="es-GT" b="1" dirty="0" smtClean="0"/>
              <a:t>b</a:t>
            </a:r>
            <a:r>
              <a:rPr lang="es-GT" b="1" dirty="0" smtClean="0">
                <a:solidFill>
                  <a:srgbClr val="FF0000"/>
                </a:solidFill>
              </a:rPr>
              <a:t>. Rendimiento Potencial ( lb / Ton corta )</a:t>
            </a:r>
            <a:r>
              <a:rPr lang="es-GT" dirty="0" smtClean="0"/>
              <a:t> =</a:t>
            </a:r>
          </a:p>
          <a:p>
            <a:r>
              <a:rPr lang="es-GT" sz="1600" dirty="0" smtClean="0"/>
              <a:t> ( </a:t>
            </a:r>
            <a:r>
              <a:rPr lang="es-GT" sz="1600" b="1" dirty="0" smtClean="0">
                <a:solidFill>
                  <a:srgbClr val="FF9900"/>
                </a:solidFill>
              </a:rPr>
              <a:t>Pol jugo * % Jugo</a:t>
            </a:r>
            <a:r>
              <a:rPr lang="es-GT" sz="1600" dirty="0" smtClean="0"/>
              <a:t> * E ((</a:t>
            </a:r>
            <a:r>
              <a:rPr lang="es-GT" sz="1600" b="1" dirty="0" smtClean="0">
                <a:solidFill>
                  <a:srgbClr val="FFFF00"/>
                </a:solidFill>
              </a:rPr>
              <a:t> % Pol caña</a:t>
            </a:r>
            <a:r>
              <a:rPr lang="es-GT" sz="1600" dirty="0" smtClean="0"/>
              <a:t> / ( </a:t>
            </a:r>
            <a:r>
              <a:rPr lang="es-GT" sz="1600" b="1" dirty="0" smtClean="0">
                <a:solidFill>
                  <a:srgbClr val="FF9900"/>
                </a:solidFill>
              </a:rPr>
              <a:t>Pol jugo * % jugo</a:t>
            </a:r>
            <a:r>
              <a:rPr lang="es-GT" sz="1600" dirty="0" smtClean="0"/>
              <a:t>)) / 100) / # muestras) * </a:t>
            </a:r>
            <a:r>
              <a:rPr lang="es-GT" sz="1600" b="1" dirty="0" smtClean="0">
                <a:solidFill>
                  <a:srgbClr val="FFCC00"/>
                </a:solidFill>
              </a:rPr>
              <a:t>20</a:t>
            </a:r>
            <a:endParaRPr lang="es-GT" sz="1200" b="1" dirty="0">
              <a:solidFill>
                <a:srgbClr val="FFCC00"/>
              </a:solidFill>
            </a:endParaRPr>
          </a:p>
        </p:txBody>
      </p:sp>
      <p:cxnSp>
        <p:nvCxnSpPr>
          <p:cNvPr id="22" name="21 Conector recto"/>
          <p:cNvCxnSpPr/>
          <p:nvPr/>
        </p:nvCxnSpPr>
        <p:spPr>
          <a:xfrm>
            <a:off x="2195736" y="6669360"/>
            <a:ext cx="5400600" cy="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24" name="23 Flecha a la derecha con bandas"/>
          <p:cNvSpPr/>
          <p:nvPr/>
        </p:nvSpPr>
        <p:spPr>
          <a:xfrm flipH="1">
            <a:off x="6876256" y="4077072"/>
            <a:ext cx="1800200" cy="688722"/>
          </a:xfrm>
          <a:prstGeom prst="stripedRightArrow">
            <a:avLst/>
          </a:prstGeom>
          <a:solidFill>
            <a:srgbClr val="FF3300"/>
          </a:solidFill>
          <a:ln>
            <a:noFill/>
          </a:ln>
          <a:effectLst/>
          <a:scene3d>
            <a:camera prst="orthographicFront">
              <a:rot lat="0" lon="0" rev="0"/>
            </a:camera>
            <a:lightRig rig="balanced" dir="t">
              <a:rot lat="6000000" lon="600000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s-GT" sz="1600" dirty="0" smtClean="0"/>
              <a:t>Formula MAG</a:t>
            </a:r>
            <a:endParaRPr lang="es-GT" dirty="0"/>
          </a:p>
        </p:txBody>
      </p:sp>
      <p:sp>
        <p:nvSpPr>
          <p:cNvPr id="25" name="24 CuadroTexto"/>
          <p:cNvSpPr txBox="1"/>
          <p:nvPr/>
        </p:nvSpPr>
        <p:spPr>
          <a:xfrm>
            <a:off x="-36512" y="980728"/>
            <a:ext cx="7635488" cy="369332"/>
          </a:xfrm>
          <a:prstGeom prst="rect">
            <a:avLst/>
          </a:prstGeom>
          <a:noFill/>
        </p:spPr>
        <p:txBody>
          <a:bodyPr wrap="none" rtlCol="0">
            <a:spAutoFit/>
          </a:bodyPr>
          <a:lstStyle/>
          <a:p>
            <a:r>
              <a:rPr lang="es-GT" dirty="0" smtClean="0"/>
              <a:t>Deducción de formula de calculo  para determinar Rendimiento Aparente</a:t>
            </a:r>
            <a:endParaRPr lang="es-GT" dirty="0"/>
          </a:p>
        </p:txBody>
      </p:sp>
    </p:spTree>
    <p:extLst>
      <p:ext uri="{BB962C8B-B14F-4D97-AF65-F5344CB8AC3E}">
        <p14:creationId xmlns:p14="http://schemas.microsoft.com/office/powerpoint/2010/main" val="2994233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850106"/>
          </a:xfrm>
        </p:spPr>
        <p:txBody>
          <a:bodyPr>
            <a:noAutofit/>
          </a:bodyPr>
          <a:lstStyle/>
          <a:p>
            <a:pPr algn="ctr"/>
            <a:r>
              <a:rPr lang="es-GT" sz="2400" dirty="0" smtClean="0"/>
              <a:t>Métodos para determinar el grado de madurez optima de la caña al momento de la cosecha</a:t>
            </a:r>
            <a:endParaRPr lang="es-GT" sz="24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38790"/>
            <a:ext cx="2520280" cy="189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771801" y="1204297"/>
            <a:ext cx="6264696" cy="2800767"/>
          </a:xfrm>
          <a:prstGeom prst="rect">
            <a:avLst/>
          </a:prstGeom>
          <a:noFill/>
        </p:spPr>
        <p:txBody>
          <a:bodyPr wrap="square" rtlCol="0">
            <a:spAutoFit/>
          </a:bodyPr>
          <a:lstStyle/>
          <a:p>
            <a:pPr marL="342900" indent="-342900">
              <a:buAutoNum type="arabicPeriod"/>
            </a:pPr>
            <a:r>
              <a:rPr lang="es-GT" sz="1600" dirty="0" smtClean="0"/>
              <a:t>Método del Índice de humedad</a:t>
            </a:r>
          </a:p>
          <a:p>
            <a:r>
              <a:rPr lang="es-GT" sz="1600" dirty="0"/>
              <a:t> </a:t>
            </a:r>
            <a:r>
              <a:rPr lang="es-GT" sz="1600" dirty="0" smtClean="0"/>
              <a:t>     Los investigadores Norteamericanos Clements y Kubota en 1948 propusieron que el usó del índice de humedad de las plantas es adecuado para determinar el grado de madurez del tallo a moler.  Los niveles de humedad en el tallo 8-10 han demostrado ser extremadamente dignos de confianza para determinar el índice de madurez de las cañas.  Los valores comprendidos entre 68 y 70% de humedad son los que representan el mejor indicador de recuperación de azúcar de las cañas cosechadas. Valores menores representan excesiva deshidratación de los tallos, implicando deterioro de los mismos ( formación de alcoholes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149080"/>
            <a:ext cx="409998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283968" y="4077072"/>
            <a:ext cx="4752529" cy="2554545"/>
          </a:xfrm>
          <a:prstGeom prst="rect">
            <a:avLst/>
          </a:prstGeom>
          <a:noFill/>
        </p:spPr>
        <p:txBody>
          <a:bodyPr wrap="square" rtlCol="0">
            <a:spAutoFit/>
          </a:bodyPr>
          <a:lstStyle/>
          <a:p>
            <a:r>
              <a:rPr lang="es-GT" sz="1600" dirty="0" smtClean="0"/>
              <a:t>Los datos registrados en Magdalena en el Laboratorio de caña bajo las muestras de Pre-Cosecha y Pre-Corte, al relacionar el % de humedad de la caña con el azúcar potencial de recuperación dan una correlación con un alto valor de r2, que permite establecer y corroborar la información presentada por Clementes y Kubota desde 1948, lo indica que el valor de humedad de la caña actual inversamente proporcional al valor potencial de azúcar recuperable.</a:t>
            </a:r>
            <a:endParaRPr lang="es-GT" sz="1600" dirty="0"/>
          </a:p>
        </p:txBody>
      </p:sp>
    </p:spTree>
    <p:extLst>
      <p:ext uri="{BB962C8B-B14F-4D97-AF65-F5344CB8AC3E}">
        <p14:creationId xmlns:p14="http://schemas.microsoft.com/office/powerpoint/2010/main" val="4089445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5184576" cy="291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420888"/>
            <a:ext cx="2880320" cy="272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Título"/>
          <p:cNvSpPr>
            <a:spLocks noGrp="1"/>
          </p:cNvSpPr>
          <p:nvPr>
            <p:ph type="title"/>
          </p:nvPr>
        </p:nvSpPr>
        <p:spPr>
          <a:xfrm>
            <a:off x="251520" y="116632"/>
            <a:ext cx="8686800" cy="576064"/>
          </a:xfrm>
        </p:spPr>
        <p:txBody>
          <a:bodyPr>
            <a:noAutofit/>
          </a:bodyPr>
          <a:lstStyle/>
          <a:p>
            <a:r>
              <a:rPr lang="es-GT" sz="2000" dirty="0" smtClean="0"/>
              <a:t>Registro de Data desde el 15 de Noviembre hasta el 13 de Diciembre del 2010</a:t>
            </a:r>
            <a:endParaRPr lang="es-GT" sz="2000"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803665"/>
            <a:ext cx="5184576" cy="293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436096" y="764704"/>
            <a:ext cx="3587842" cy="1692771"/>
          </a:xfrm>
          <a:prstGeom prst="rect">
            <a:avLst/>
          </a:prstGeom>
          <a:noFill/>
        </p:spPr>
        <p:txBody>
          <a:bodyPr wrap="none" rtlCol="0">
            <a:spAutoFit/>
          </a:bodyPr>
          <a:lstStyle/>
          <a:p>
            <a:r>
              <a:rPr lang="es-GT" sz="1400" dirty="0" smtClean="0"/>
              <a:t>Lb/ton = - 12.854 * (% hum.) +1209.1</a:t>
            </a:r>
          </a:p>
          <a:p>
            <a:endParaRPr lang="es-GT" sz="1400" dirty="0"/>
          </a:p>
          <a:p>
            <a:r>
              <a:rPr lang="es-GT" sz="1400" dirty="0" smtClean="0"/>
              <a:t>Ejemplo</a:t>
            </a:r>
          </a:p>
          <a:p>
            <a:endParaRPr lang="es-GT" sz="1400" dirty="0"/>
          </a:p>
          <a:p>
            <a:r>
              <a:rPr lang="es-GT" sz="1600" dirty="0" smtClean="0"/>
              <a:t>296 lb/ton = -12.854 ( 71%) +1209.1</a:t>
            </a:r>
          </a:p>
          <a:p>
            <a:r>
              <a:rPr lang="es-GT" sz="1600" dirty="0" smtClean="0"/>
              <a:t>309 lb/ton = -12.854 ( 70%) +1209.1</a:t>
            </a:r>
          </a:p>
          <a:p>
            <a:endParaRPr lang="es-GT" sz="1600" dirty="0"/>
          </a:p>
        </p:txBody>
      </p:sp>
      <p:sp>
        <p:nvSpPr>
          <p:cNvPr id="8" name="7 CuadroTexto"/>
          <p:cNvSpPr txBox="1"/>
          <p:nvPr/>
        </p:nvSpPr>
        <p:spPr>
          <a:xfrm>
            <a:off x="5580112" y="5229200"/>
            <a:ext cx="3443826" cy="1600438"/>
          </a:xfrm>
          <a:prstGeom prst="rect">
            <a:avLst/>
          </a:prstGeom>
          <a:noFill/>
        </p:spPr>
        <p:txBody>
          <a:bodyPr wrap="square" rtlCol="0">
            <a:spAutoFit/>
          </a:bodyPr>
          <a:lstStyle/>
          <a:p>
            <a:r>
              <a:rPr lang="es-GT" sz="1400" dirty="0" smtClean="0"/>
              <a:t>En términos generales para las condiciones generales de las cañas cosechadas en Magdalena durante la presente temporada, se puede concluir que </a:t>
            </a:r>
            <a:r>
              <a:rPr lang="es-GT" sz="1400" b="1" dirty="0" smtClean="0">
                <a:solidFill>
                  <a:srgbClr val="FFFF00"/>
                </a:solidFill>
              </a:rPr>
              <a:t>por cada 1 % de humedad  existe una relación potencial de perdida ó ganancia de 12.85 lb de azúcar /ton.</a:t>
            </a:r>
            <a:endParaRPr lang="es-GT" sz="1600" b="1" dirty="0">
              <a:solidFill>
                <a:srgbClr val="FFFF00"/>
              </a:solidFill>
            </a:endParaRPr>
          </a:p>
        </p:txBody>
      </p:sp>
    </p:spTree>
    <p:extLst>
      <p:ext uri="{BB962C8B-B14F-4D97-AF65-F5344CB8AC3E}">
        <p14:creationId xmlns:p14="http://schemas.microsoft.com/office/powerpoint/2010/main" val="2416728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05" y="332656"/>
            <a:ext cx="3532107" cy="185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05" y="2276872"/>
            <a:ext cx="3532107" cy="189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05" y="4581128"/>
            <a:ext cx="3921048" cy="2008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240808" y="2934837"/>
            <a:ext cx="2437428" cy="414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845317" y="44624"/>
            <a:ext cx="2286523" cy="307777"/>
          </a:xfrm>
          <a:prstGeom prst="rect">
            <a:avLst/>
          </a:prstGeom>
          <a:noFill/>
        </p:spPr>
        <p:txBody>
          <a:bodyPr wrap="none" rtlCol="0">
            <a:spAutoFit/>
          </a:bodyPr>
          <a:lstStyle/>
          <a:p>
            <a:r>
              <a:rPr lang="es-GT" sz="1400" dirty="0" smtClean="0"/>
              <a:t>DATA DE PRE COSECHA</a:t>
            </a:r>
            <a:endParaRPr lang="es-GT" sz="1400" dirty="0"/>
          </a:p>
        </p:txBody>
      </p:sp>
      <p:sp>
        <p:nvSpPr>
          <p:cNvPr id="10" name="9 CuadroTexto"/>
          <p:cNvSpPr txBox="1"/>
          <p:nvPr/>
        </p:nvSpPr>
        <p:spPr>
          <a:xfrm>
            <a:off x="845317" y="4293096"/>
            <a:ext cx="2055691" cy="307777"/>
          </a:xfrm>
          <a:prstGeom prst="rect">
            <a:avLst/>
          </a:prstGeom>
          <a:noFill/>
        </p:spPr>
        <p:txBody>
          <a:bodyPr wrap="none" rtlCol="0">
            <a:spAutoFit/>
          </a:bodyPr>
          <a:lstStyle/>
          <a:p>
            <a:r>
              <a:rPr lang="es-GT" sz="1400" dirty="0" smtClean="0"/>
              <a:t>DATA DE PRE QUEMA</a:t>
            </a:r>
            <a:endParaRPr lang="es-GT" sz="1400" dirty="0"/>
          </a:p>
        </p:txBody>
      </p:sp>
      <p:cxnSp>
        <p:nvCxnSpPr>
          <p:cNvPr id="11" name="10 Conector recto"/>
          <p:cNvCxnSpPr/>
          <p:nvPr/>
        </p:nvCxnSpPr>
        <p:spPr>
          <a:xfrm>
            <a:off x="539552" y="2826941"/>
            <a:ext cx="2183713" cy="144016"/>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4139953" y="404664"/>
            <a:ext cx="4824535" cy="1600438"/>
          </a:xfrm>
          <a:prstGeom prst="rect">
            <a:avLst/>
          </a:prstGeom>
          <a:noFill/>
        </p:spPr>
        <p:txBody>
          <a:bodyPr wrap="square" rtlCol="0">
            <a:spAutoFit/>
          </a:bodyPr>
          <a:lstStyle/>
          <a:p>
            <a:r>
              <a:rPr lang="es-GT" sz="1400" dirty="0" smtClean="0"/>
              <a:t>Al observar los valores relacionados de % de humedad de las cañas cosechadas y su potencial recuperación de lb de azúcar / ton, durante las primeras 5 semanas de la presente temporada, podemos indicar que por condiciones naturales la caña esta entrando con menos % de humedad y por situación natural el potencial rendimiento de azúcar es mayor</a:t>
            </a:r>
            <a:endParaRPr lang="es-GT" sz="1400" dirty="0"/>
          </a:p>
        </p:txBody>
      </p:sp>
      <p:sp>
        <p:nvSpPr>
          <p:cNvPr id="14" name="13 CuadroTexto"/>
          <p:cNvSpPr txBox="1"/>
          <p:nvPr/>
        </p:nvSpPr>
        <p:spPr>
          <a:xfrm>
            <a:off x="4139952" y="2060848"/>
            <a:ext cx="4824535" cy="1600438"/>
          </a:xfrm>
          <a:prstGeom prst="rect">
            <a:avLst/>
          </a:prstGeom>
          <a:noFill/>
        </p:spPr>
        <p:txBody>
          <a:bodyPr wrap="square" rtlCol="0">
            <a:spAutoFit/>
          </a:bodyPr>
          <a:lstStyle/>
          <a:p>
            <a:r>
              <a:rPr lang="es-GT" sz="1400" dirty="0" smtClean="0"/>
              <a:t>Los % de humedad deseables para la cosecha de caña  son valores comprendidos entre el 68 y 70%, lo cual tiende a la recuperación superior de 320 lb puestas pre-quema-  Atendiendo una perdida por cosecha y proceso industrial de 100 lb., podemos esperar recuperaciones de 220 lb envasadas al momento de ingresar cañas bajo las anteriores condiciones.</a:t>
            </a:r>
            <a:endParaRPr lang="es-GT" sz="1400" dirty="0"/>
          </a:p>
        </p:txBody>
      </p:sp>
      <p:sp>
        <p:nvSpPr>
          <p:cNvPr id="15" name="14 CuadroTexto"/>
          <p:cNvSpPr txBox="1"/>
          <p:nvPr/>
        </p:nvSpPr>
        <p:spPr>
          <a:xfrm>
            <a:off x="4139952" y="6309320"/>
            <a:ext cx="4824535" cy="523220"/>
          </a:xfrm>
          <a:prstGeom prst="rect">
            <a:avLst/>
          </a:prstGeom>
          <a:noFill/>
        </p:spPr>
        <p:txBody>
          <a:bodyPr wrap="square" rtlCol="0">
            <a:spAutoFit/>
          </a:bodyPr>
          <a:lstStyle/>
          <a:p>
            <a:r>
              <a:rPr lang="es-GT" sz="1400" dirty="0" smtClean="0"/>
              <a:t>En la presente cosecha solamente hemos logrado el 39% de los lotes ingresados a pre-quema con menos del 70%</a:t>
            </a:r>
            <a:endParaRPr lang="es-GT" sz="1400" dirty="0"/>
          </a:p>
        </p:txBody>
      </p:sp>
    </p:spTree>
    <p:extLst>
      <p:ext uri="{BB962C8B-B14F-4D97-AF65-F5344CB8AC3E}">
        <p14:creationId xmlns:p14="http://schemas.microsoft.com/office/powerpoint/2010/main" val="3799617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8856984" cy="474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redondeado"/>
          <p:cNvSpPr/>
          <p:nvPr/>
        </p:nvSpPr>
        <p:spPr>
          <a:xfrm>
            <a:off x="971600" y="2564905"/>
            <a:ext cx="5328592" cy="648072"/>
          </a:xfrm>
          <a:prstGeom prst="roundRect">
            <a:avLst/>
          </a:prstGeom>
          <a:solidFill>
            <a:srgbClr val="000000">
              <a:alpha val="2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GT" sz="1400" dirty="0" smtClean="0"/>
              <a:t>ZONA IDEAL DE COSECHA % HUMEDAD DE LA CAÑA</a:t>
            </a:r>
            <a:endParaRPr lang="es-GT" sz="1400" dirty="0"/>
          </a:p>
        </p:txBody>
      </p:sp>
      <p:sp>
        <p:nvSpPr>
          <p:cNvPr id="9" name="8 CuadroTexto"/>
          <p:cNvSpPr txBox="1"/>
          <p:nvPr/>
        </p:nvSpPr>
        <p:spPr>
          <a:xfrm>
            <a:off x="164411" y="5085184"/>
            <a:ext cx="8800077" cy="2000548"/>
          </a:xfrm>
          <a:prstGeom prst="rect">
            <a:avLst/>
          </a:prstGeom>
          <a:noFill/>
        </p:spPr>
        <p:txBody>
          <a:bodyPr wrap="square" rtlCol="0">
            <a:spAutoFit/>
          </a:bodyPr>
          <a:lstStyle/>
          <a:p>
            <a:r>
              <a:rPr lang="es-GT" dirty="0" smtClean="0"/>
              <a:t>CONCLUSIONES</a:t>
            </a:r>
          </a:p>
          <a:p>
            <a:endParaRPr lang="es-GT" sz="1600" dirty="0" smtClean="0"/>
          </a:p>
          <a:p>
            <a:pPr marL="342900" indent="-342900">
              <a:buAutoNum type="arabicPeriod"/>
            </a:pPr>
            <a:r>
              <a:rPr lang="es-GT" sz="1200" dirty="0" smtClean="0"/>
              <a:t>El % de humedad adecuado será entre 68 y 70% de la caña para ser cosechada.</a:t>
            </a:r>
          </a:p>
          <a:p>
            <a:pPr marL="342900" indent="-342900">
              <a:buAutoNum type="arabicPeriod"/>
            </a:pPr>
            <a:r>
              <a:rPr lang="es-GT" sz="1200" dirty="0" smtClean="0"/>
              <a:t>Por cada 1 % de humedad podemos perder 12.85 lb/ton.</a:t>
            </a:r>
          </a:p>
          <a:p>
            <a:pPr marL="342900" indent="-342900">
              <a:buAutoNum type="arabicPeriod"/>
            </a:pPr>
            <a:r>
              <a:rPr lang="es-GT" sz="1200" dirty="0" smtClean="0"/>
              <a:t>Valores menores del 68%  implican problemas de secamiento del cañal, lo cual es perdida directa del ton/ha</a:t>
            </a:r>
          </a:p>
          <a:p>
            <a:pPr marL="342900" indent="-342900">
              <a:buAutoNum type="arabicPeriod"/>
            </a:pPr>
            <a:r>
              <a:rPr lang="es-GT" sz="1200" dirty="0" smtClean="0"/>
              <a:t>Solamente el 39% de los lotes cosechados han sido programados bajo los anteriores parámetros</a:t>
            </a:r>
          </a:p>
          <a:p>
            <a:pPr marL="342900" indent="-342900">
              <a:buAutoNum type="arabicPeriod"/>
            </a:pPr>
            <a:r>
              <a:rPr lang="es-GT" sz="1200" dirty="0" smtClean="0"/>
              <a:t>El programa de cosecha deberá considerar este factor para iniciar la recuperación del azúcar, por tanto nuestra logística deberá ajustarse a los nuevos paradigmas.</a:t>
            </a:r>
          </a:p>
          <a:p>
            <a:endParaRPr lang="es-GT" dirty="0"/>
          </a:p>
        </p:txBody>
      </p:sp>
    </p:spTree>
    <p:extLst>
      <p:ext uri="{BB962C8B-B14F-4D97-AF65-F5344CB8AC3E}">
        <p14:creationId xmlns:p14="http://schemas.microsoft.com/office/powerpoint/2010/main" val="2402583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1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403" y="2492896"/>
            <a:ext cx="2688298" cy="2016224"/>
          </a:xfrm>
          <a:prstGeom prst="rect">
            <a:avLst/>
          </a:prstGeom>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978" y="260649"/>
            <a:ext cx="2690463" cy="201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140" y="4705542"/>
            <a:ext cx="2714434" cy="203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CuadroTexto"/>
          <p:cNvSpPr txBox="1"/>
          <p:nvPr/>
        </p:nvSpPr>
        <p:spPr>
          <a:xfrm>
            <a:off x="3275856" y="116632"/>
            <a:ext cx="5472608" cy="6740307"/>
          </a:xfrm>
          <a:prstGeom prst="rect">
            <a:avLst/>
          </a:prstGeom>
          <a:noFill/>
        </p:spPr>
        <p:txBody>
          <a:bodyPr wrap="square" rtlCol="0">
            <a:spAutoFit/>
          </a:bodyPr>
          <a:lstStyle/>
          <a:p>
            <a:r>
              <a:rPr lang="es-GT" dirty="0" smtClean="0"/>
              <a:t>El % de humedad de la caña ha demostrado ser un muy buen indicador de confianza para indicar el grado de madurez del cañal; experiencias obtenidas en muchas partes del mundo han demostrado que existe una excelente correlación entre la recuperación de azúcar por tonelada de caña a medida que los niveles de humedad bajan.  Una disminución del 1% de la humedad del canuto 8-10, representa en promedio un incremento de 11 lb/ton ( datos de </a:t>
            </a:r>
            <a:r>
              <a:rPr lang="es-GT" dirty="0" err="1" smtClean="0"/>
              <a:t>Hawai</a:t>
            </a:r>
            <a:r>
              <a:rPr lang="es-GT" dirty="0" smtClean="0"/>
              <a:t>); para nuestro efecto hemos encontrado valores equivalentes a 12.85 lb/ton.  Lo anterior enfatiza el cuidado que tenemos que tener con el control de pre-cosecha, así mismo se explica los valores altos de humedad que se manifiestan en el primer tercio de nuestra zafra, razón por la cual la aplicación de madurantes es una técnica con muy buenos resultados en este periodo.  ES NECESARIOS EFECTUAR LOS ANALISIS DE PRE-COSECHA EN LA SEMANA PREVIO A LA APLICACIÓN DE MADURANTES SI Y SOLO SI SERÁN TOMADOS EN CUENTA PARA ESTABLECER LAS DOSIS DE APLICACIÓN; De lo contrario es un gasto innecesario en el proceso de manejo de la cosecha.</a:t>
            </a:r>
            <a:endParaRPr lang="es-GT" dirty="0"/>
          </a:p>
        </p:txBody>
      </p:sp>
    </p:spTree>
    <p:extLst>
      <p:ext uri="{BB962C8B-B14F-4D97-AF65-F5344CB8AC3E}">
        <p14:creationId xmlns:p14="http://schemas.microsoft.com/office/powerpoint/2010/main" val="1828692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Presentación de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4660</TotalTime>
  <Words>2120</Words>
  <Application>Microsoft Office PowerPoint</Application>
  <PresentationFormat>Presentación en pantalla (4:3)</PresentationFormat>
  <Paragraphs>104</Paragraphs>
  <Slides>15</Slides>
  <Notes>1</Notes>
  <HiddenSlides>0</HiddenSlides>
  <MMClips>0</MMClips>
  <ScaleCrop>false</ScaleCrop>
  <HeadingPairs>
    <vt:vector size="4" baseType="variant">
      <vt:variant>
        <vt:lpstr>Tema</vt:lpstr>
      </vt:variant>
      <vt:variant>
        <vt:i4>2</vt:i4>
      </vt:variant>
      <vt:variant>
        <vt:lpstr>Títulos de diapositiva</vt:lpstr>
      </vt:variant>
      <vt:variant>
        <vt:i4>15</vt:i4>
      </vt:variant>
    </vt:vector>
  </HeadingPairs>
  <TitlesOfParts>
    <vt:vector size="17" baseType="lpstr">
      <vt:lpstr>Técnico</vt:lpstr>
      <vt:lpstr>Presentación de PowerPoint 2010</vt:lpstr>
      <vt:lpstr>RUTA DE RECUPERACIÓN DEL AZÚCAR</vt:lpstr>
      <vt:lpstr>OBJETIVOS CUALI-CUANTITATIVOS EN EL PROCESO DE PRODUCCIÓN AGRÍCOLA</vt:lpstr>
      <vt:lpstr>INDICE</vt:lpstr>
      <vt:lpstr>Formula para determinación del potencial rendimiento de muestra tomada de caña ( Lb/ton potenciales )</vt:lpstr>
      <vt:lpstr>Métodos para determinar el grado de madurez optima de la caña al momento de la cosecha</vt:lpstr>
      <vt:lpstr>Registro de Data desde el 15 de Noviembre hasta el 13 de Diciembre del 2010</vt:lpstr>
      <vt:lpstr>Presentación de PowerPoint</vt:lpstr>
      <vt:lpstr>Presentación de PowerPoint</vt:lpstr>
      <vt:lpstr>Presentación de PowerPoint</vt:lpstr>
      <vt:lpstr>Métodos para determinar el grado de madurez optima de la caña al momento de la cosecha</vt:lpstr>
      <vt:lpstr>Presentación de PowerPoint</vt:lpstr>
      <vt:lpstr>Métodos para determinar el grado de madurez optima de la caña al momento de la cosecha</vt:lpstr>
      <vt:lpstr>Método Practico para determinar la Madurez de la caña</vt:lpstr>
      <vt:lpstr>Presentación de PowerPoint</vt:lpstr>
      <vt:lpstr>CONCLUSIÓN Y RECOMENDACIÓN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RUTA DE RECUPERACIÓN DEL AZÚCAR</dc:title>
  <dc:creator>Usuario</dc:creator>
  <cp:lastModifiedBy>Usuario</cp:lastModifiedBy>
  <cp:revision>57</cp:revision>
  <dcterms:created xsi:type="dcterms:W3CDTF">2010-12-19T19:09:30Z</dcterms:created>
  <dcterms:modified xsi:type="dcterms:W3CDTF">2011-07-22T19:06:02Z</dcterms:modified>
</cp:coreProperties>
</file>